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60" r:id="rId6"/>
    <p:sldId id="262" r:id="rId7"/>
    <p:sldId id="263" r:id="rId8"/>
    <p:sldId id="276" r:id="rId9"/>
    <p:sldId id="264" r:id="rId10"/>
    <p:sldId id="277" r:id="rId11"/>
    <p:sldId id="265" r:id="rId12"/>
    <p:sldId id="267" r:id="rId13"/>
    <p:sldId id="278" r:id="rId14"/>
    <p:sldId id="270" r:id="rId15"/>
    <p:sldId id="271" r:id="rId16"/>
    <p:sldId id="273" r:id="rId17"/>
    <p:sldId id="274" r:id="rId18"/>
    <p:sldId id="27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68585" autoAdjust="0"/>
  </p:normalViewPr>
  <p:slideViewPr>
    <p:cSldViewPr snapToGrid="0">
      <p:cViewPr varScale="1">
        <p:scale>
          <a:sx n="60" d="100"/>
          <a:sy n="60" d="100"/>
        </p:scale>
        <p:origin x="-1864" y="-10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AEBE8A-ACFF-4867-9FA5-5B7327B285FD}" type="datetimeFigureOut">
              <a:rPr lang="en-US" smtClean="0"/>
              <a:t>4/19/14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BB16B3-7602-4621-86FF-6B8CFBDEB97D}" type="slidenum">
              <a:rPr lang="en-US" smtClean="0"/>
              <a:t>‹#›</a:t>
            </a:fld>
            <a:endParaRPr lang="en-US"/>
          </a:p>
        </p:txBody>
      </p:sp>
    </p:spTree>
    <p:extLst>
      <p:ext uri="{BB962C8B-B14F-4D97-AF65-F5344CB8AC3E}">
        <p14:creationId xmlns:p14="http://schemas.microsoft.com/office/powerpoint/2010/main" val="33557478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 diagram representation of the</a:t>
            </a:r>
            <a:r>
              <a:rPr lang="en-US" baseline="0" dirty="0" smtClean="0"/>
              <a:t> previous slide. It shows a typical VoIP architecture. </a:t>
            </a:r>
            <a:endParaRPr lang="en-US" dirty="0" smtClean="0"/>
          </a:p>
          <a:p>
            <a:endParaRPr lang="en-US" dirty="0" smtClean="0"/>
          </a:p>
          <a:p>
            <a:r>
              <a:rPr lang="en-US" dirty="0" smtClean="0"/>
              <a:t>Signaling protocols, such as SIP,</a:t>
            </a:r>
            <a:r>
              <a:rPr lang="en-US" baseline="0" dirty="0" smtClean="0"/>
              <a:t> typically occur between the call server and the endpoints. Here, we can see two SIP phones communicating with an Asterisk call server.</a:t>
            </a:r>
          </a:p>
          <a:p>
            <a:endParaRPr lang="en-US" baseline="0" dirty="0" smtClean="0"/>
          </a:p>
          <a:p>
            <a:r>
              <a:rPr lang="en-US" baseline="0" dirty="0" smtClean="0"/>
              <a:t>Transport protocols, almost always RTP and RTCP (used for collecting call statistics), usually occur directly between the SIP endpoints.</a:t>
            </a:r>
          </a:p>
          <a:p>
            <a:endParaRPr lang="en-US" baseline="0" dirty="0" smtClean="0"/>
          </a:p>
          <a:p>
            <a:r>
              <a:rPr lang="en-US" baseline="0" dirty="0" smtClean="0"/>
              <a:t>Although this is the norm, there are some architectures that pass all transport traffic through the call server.</a:t>
            </a:r>
            <a:endParaRPr lang="en-US" dirty="0"/>
          </a:p>
        </p:txBody>
      </p:sp>
      <p:sp>
        <p:nvSpPr>
          <p:cNvPr id="4" name="Slide Number Placeholder 3"/>
          <p:cNvSpPr>
            <a:spLocks noGrp="1"/>
          </p:cNvSpPr>
          <p:nvPr>
            <p:ph type="sldNum" sz="quarter" idx="10"/>
          </p:nvPr>
        </p:nvSpPr>
        <p:spPr/>
        <p:txBody>
          <a:bodyPr/>
          <a:lstStyle/>
          <a:p>
            <a:fld id="{F5BB16B3-7602-4621-86FF-6B8CFBDEB97D}" type="slidenum">
              <a:rPr lang="en-US" smtClean="0"/>
              <a:t>4</a:t>
            </a:fld>
            <a:endParaRPr lang="en-US"/>
          </a:p>
        </p:txBody>
      </p:sp>
    </p:spTree>
    <p:extLst>
      <p:ext uri="{BB962C8B-B14F-4D97-AF65-F5344CB8AC3E}">
        <p14:creationId xmlns:p14="http://schemas.microsoft.com/office/powerpoint/2010/main" val="38644314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BB16B3-7602-4621-86FF-6B8CFBDEB97D}" type="slidenum">
              <a:rPr lang="en-US" smtClean="0"/>
              <a:t>17</a:t>
            </a:fld>
            <a:endParaRPr lang="en-US"/>
          </a:p>
        </p:txBody>
      </p:sp>
    </p:spTree>
    <p:extLst>
      <p:ext uri="{BB962C8B-B14F-4D97-AF65-F5344CB8AC3E}">
        <p14:creationId xmlns:p14="http://schemas.microsoft.com/office/powerpoint/2010/main" val="2481502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an excellent way to describe Asterisk.</a:t>
            </a:r>
            <a:r>
              <a:rPr lang="en-US" baseline="0" dirty="0" smtClean="0"/>
              <a:t> It really does enable you to build your own applications, and doesn’t limit you in the ways that many systems (particularly GUI based systems) do.</a:t>
            </a:r>
            <a:endParaRPr lang="en-US" dirty="0"/>
          </a:p>
        </p:txBody>
      </p:sp>
      <p:sp>
        <p:nvSpPr>
          <p:cNvPr id="4" name="Slide Number Placeholder 3"/>
          <p:cNvSpPr>
            <a:spLocks noGrp="1"/>
          </p:cNvSpPr>
          <p:nvPr>
            <p:ph type="sldNum" sz="quarter" idx="10"/>
          </p:nvPr>
        </p:nvSpPr>
        <p:spPr/>
        <p:txBody>
          <a:bodyPr/>
          <a:lstStyle/>
          <a:p>
            <a:fld id="{F5BB16B3-7602-4621-86FF-6B8CFBDEB97D}" type="slidenum">
              <a:rPr lang="en-US" smtClean="0"/>
              <a:t>7</a:t>
            </a:fld>
            <a:endParaRPr lang="en-US"/>
          </a:p>
        </p:txBody>
      </p:sp>
    </p:spTree>
    <p:extLst>
      <p:ext uri="{BB962C8B-B14F-4D97-AF65-F5344CB8AC3E}">
        <p14:creationId xmlns:p14="http://schemas.microsoft.com/office/powerpoint/2010/main" val="1619402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modular</a:t>
            </a:r>
            <a:r>
              <a:rPr lang="en-US" baseline="0" dirty="0" smtClean="0"/>
              <a:t> approach to Asterisk allows it to do almost anything. And, if there’s a feature that it can’t do, you can always build a module for it. The ability to combine so many different things, not just telephony, really add to the power of Asterisk.</a:t>
            </a:r>
            <a:endParaRPr lang="en-US" dirty="0"/>
          </a:p>
        </p:txBody>
      </p:sp>
      <p:sp>
        <p:nvSpPr>
          <p:cNvPr id="4" name="Slide Number Placeholder 3"/>
          <p:cNvSpPr>
            <a:spLocks noGrp="1"/>
          </p:cNvSpPr>
          <p:nvPr>
            <p:ph type="sldNum" sz="quarter" idx="10"/>
          </p:nvPr>
        </p:nvSpPr>
        <p:spPr/>
        <p:txBody>
          <a:bodyPr/>
          <a:lstStyle/>
          <a:p>
            <a:fld id="{F5BB16B3-7602-4621-86FF-6B8CFBDEB97D}" type="slidenum">
              <a:rPr lang="en-US" smtClean="0"/>
              <a:t>8</a:t>
            </a:fld>
            <a:endParaRPr lang="en-US"/>
          </a:p>
        </p:txBody>
      </p:sp>
    </p:spTree>
    <p:extLst>
      <p:ext uri="{BB962C8B-B14F-4D97-AF65-F5344CB8AC3E}">
        <p14:creationId xmlns:p14="http://schemas.microsoft.com/office/powerpoint/2010/main" val="1070745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Understanding the Asterisk architecture</a:t>
            </a:r>
            <a:r>
              <a:rPr lang="en-US" baseline="0" dirty="0" smtClean="0"/>
              <a:t> really helps to demystify some of the initial concerns about configuration. Approaching Asterisk can be a bit overwhelming. However, if you understand the modular approach, then it becomes much more manageable.</a:t>
            </a:r>
            <a:endParaRPr lang="en-US" dirty="0"/>
          </a:p>
        </p:txBody>
      </p:sp>
      <p:sp>
        <p:nvSpPr>
          <p:cNvPr id="4" name="Slide Number Placeholder 3"/>
          <p:cNvSpPr>
            <a:spLocks noGrp="1"/>
          </p:cNvSpPr>
          <p:nvPr>
            <p:ph type="sldNum" sz="quarter" idx="10"/>
          </p:nvPr>
        </p:nvSpPr>
        <p:spPr/>
        <p:txBody>
          <a:bodyPr/>
          <a:lstStyle/>
          <a:p>
            <a:fld id="{F5BB16B3-7602-4621-86FF-6B8CFBDEB97D}" type="slidenum">
              <a:rPr lang="en-US" smtClean="0"/>
              <a:t>9</a:t>
            </a:fld>
            <a:endParaRPr lang="en-US"/>
          </a:p>
        </p:txBody>
      </p:sp>
    </p:spTree>
    <p:extLst>
      <p:ext uri="{BB962C8B-B14F-4D97-AF65-F5344CB8AC3E}">
        <p14:creationId xmlns:p14="http://schemas.microsoft.com/office/powerpoint/2010/main" val="42360351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you first touch an Asterisk system, odds are</a:t>
            </a:r>
            <a:r>
              <a:rPr lang="en-US" baseline="0" dirty="0" smtClean="0"/>
              <a:t> that you’ll want to configure some sort of module. If you’re just playing with VoIP, then you will probably configure some SIP phones in the SIP module. This is done by editing /</a:t>
            </a:r>
            <a:r>
              <a:rPr lang="en-US" baseline="0" dirty="0" err="1" smtClean="0"/>
              <a:t>etc</a:t>
            </a:r>
            <a:r>
              <a:rPr lang="en-US" baseline="0" dirty="0" smtClean="0"/>
              <a:t>/asterisk/</a:t>
            </a:r>
            <a:r>
              <a:rPr lang="en-US" baseline="0" dirty="0" err="1" smtClean="0"/>
              <a:t>sip.conf</a:t>
            </a:r>
            <a:r>
              <a:rPr lang="en-US" baseline="0" dirty="0" smtClean="0"/>
              <a:t>. You add your SIP phones there.</a:t>
            </a:r>
          </a:p>
          <a:p>
            <a:endParaRPr lang="en-US" baseline="0" dirty="0" smtClean="0"/>
          </a:p>
          <a:p>
            <a:r>
              <a:rPr lang="en-US" baseline="0" dirty="0" smtClean="0"/>
              <a:t>Then, you tell the </a:t>
            </a:r>
            <a:r>
              <a:rPr lang="en-US" baseline="0" dirty="0" err="1" smtClean="0"/>
              <a:t>dialplan</a:t>
            </a:r>
            <a:r>
              <a:rPr lang="en-US" baseline="0" dirty="0" smtClean="0"/>
              <a:t> how to actually handle those calls. This is done in /</a:t>
            </a:r>
            <a:r>
              <a:rPr lang="en-US" baseline="0" dirty="0" err="1" smtClean="0"/>
              <a:t>etc</a:t>
            </a:r>
            <a:r>
              <a:rPr lang="en-US" baseline="0" dirty="0" smtClean="0"/>
              <a:t>/asterisk/</a:t>
            </a:r>
            <a:r>
              <a:rPr lang="en-US" baseline="0" dirty="0" err="1" smtClean="0"/>
              <a:t>extensions.conf</a:t>
            </a:r>
            <a:r>
              <a:rPr lang="en-US" baseline="0" dirty="0" smtClean="0"/>
              <a:t>. Now, the SIP calls can be bridged together when certain things happen (such as when you dial an extension). This also allows you to do many other things, since you can code the </a:t>
            </a:r>
            <a:r>
              <a:rPr lang="en-US" baseline="0" dirty="0" err="1" smtClean="0"/>
              <a:t>dialplan</a:t>
            </a:r>
            <a:r>
              <a:rPr lang="en-US" baseline="0" dirty="0" smtClean="0"/>
              <a:t> to do whatever you want.</a:t>
            </a:r>
            <a:endParaRPr lang="en-US" dirty="0"/>
          </a:p>
        </p:txBody>
      </p:sp>
      <p:sp>
        <p:nvSpPr>
          <p:cNvPr id="4" name="Slide Number Placeholder 3"/>
          <p:cNvSpPr>
            <a:spLocks noGrp="1"/>
          </p:cNvSpPr>
          <p:nvPr>
            <p:ph type="sldNum" sz="quarter" idx="10"/>
          </p:nvPr>
        </p:nvSpPr>
        <p:spPr/>
        <p:txBody>
          <a:bodyPr/>
          <a:lstStyle/>
          <a:p>
            <a:fld id="{F5BB16B3-7602-4621-86FF-6B8CFBDEB97D}" type="slidenum">
              <a:rPr lang="en-US" smtClean="0"/>
              <a:t>10</a:t>
            </a:fld>
            <a:endParaRPr lang="en-US"/>
          </a:p>
        </p:txBody>
      </p:sp>
    </p:spTree>
    <p:extLst>
      <p:ext uri="{BB962C8B-B14F-4D97-AF65-F5344CB8AC3E}">
        <p14:creationId xmlns:p14="http://schemas.microsoft.com/office/powerpoint/2010/main" val="27389177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a:t>
            </a:r>
            <a:r>
              <a:rPr lang="en-US" baseline="0" dirty="0" smtClean="0"/>
              <a:t> overview of the Asterisk architecture. Notice how all modules converge in the </a:t>
            </a:r>
            <a:r>
              <a:rPr lang="en-US" baseline="0" dirty="0" err="1" smtClean="0"/>
              <a:t>dialplan</a:t>
            </a:r>
            <a:r>
              <a:rPr lang="en-US" baseline="0" dirty="0" smtClean="0"/>
              <a:t>, where they can be bridged together and actions can be executed.</a:t>
            </a:r>
            <a:endParaRPr lang="en-US" dirty="0"/>
          </a:p>
        </p:txBody>
      </p:sp>
      <p:sp>
        <p:nvSpPr>
          <p:cNvPr id="4" name="Slide Number Placeholder 3"/>
          <p:cNvSpPr>
            <a:spLocks noGrp="1"/>
          </p:cNvSpPr>
          <p:nvPr>
            <p:ph type="sldNum" sz="quarter" idx="10"/>
          </p:nvPr>
        </p:nvSpPr>
        <p:spPr/>
        <p:txBody>
          <a:bodyPr/>
          <a:lstStyle/>
          <a:p>
            <a:fld id="{F5BB16B3-7602-4621-86FF-6B8CFBDEB97D}" type="slidenum">
              <a:rPr lang="en-US" smtClean="0"/>
              <a:t>11</a:t>
            </a:fld>
            <a:endParaRPr lang="en-US"/>
          </a:p>
        </p:txBody>
      </p:sp>
    </p:spTree>
    <p:extLst>
      <p:ext uri="{BB962C8B-B14F-4D97-AF65-F5344CB8AC3E}">
        <p14:creationId xmlns:p14="http://schemas.microsoft.com/office/powerpoint/2010/main" val="408474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BB16B3-7602-4621-86FF-6B8CFBDEB97D}" type="slidenum">
              <a:rPr lang="en-US" smtClean="0"/>
              <a:t>13</a:t>
            </a:fld>
            <a:endParaRPr lang="en-US"/>
          </a:p>
        </p:txBody>
      </p:sp>
    </p:spTree>
    <p:extLst>
      <p:ext uri="{BB962C8B-B14F-4D97-AF65-F5344CB8AC3E}">
        <p14:creationId xmlns:p14="http://schemas.microsoft.com/office/powerpoint/2010/main" val="2827359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a:r>
            <a:r>
              <a:rPr lang="en-US" dirty="0" err="1" smtClean="0"/>
              <a:t>HomeSets</a:t>
            </a:r>
            <a:r>
              <a:rPr lang="en-US" dirty="0" smtClean="0"/>
              <a:t>] defines a </a:t>
            </a:r>
            <a:r>
              <a:rPr lang="en-US" dirty="0" err="1" smtClean="0"/>
              <a:t>dialplan</a:t>
            </a:r>
            <a:r>
              <a:rPr lang="en-US" dirty="0" smtClean="0"/>
              <a:t> context. Contexts segment the </a:t>
            </a:r>
            <a:r>
              <a:rPr lang="en-US" dirty="0" err="1" smtClean="0"/>
              <a:t>dialplan</a:t>
            </a:r>
            <a:r>
              <a:rPr lang="en-US" dirty="0" smtClean="0"/>
              <a:t>, and we can pass calls between contexts. We can also tell modules</a:t>
            </a:r>
            <a:r>
              <a:rPr lang="en-US" baseline="0" dirty="0" smtClean="0"/>
              <a:t> to enter the </a:t>
            </a:r>
            <a:r>
              <a:rPr lang="en-US" baseline="0" dirty="0" err="1" smtClean="0"/>
              <a:t>dialplan</a:t>
            </a:r>
            <a:r>
              <a:rPr lang="en-US" baseline="0" dirty="0" smtClean="0"/>
              <a:t> at certain contexts. In this example, my SIP phones enter the </a:t>
            </a:r>
            <a:r>
              <a:rPr lang="en-US" baseline="0" dirty="0" err="1" smtClean="0"/>
              <a:t>dialplan</a:t>
            </a:r>
            <a:r>
              <a:rPr lang="en-US" baseline="0" dirty="0" smtClean="0"/>
              <a:t> in the </a:t>
            </a:r>
            <a:r>
              <a:rPr lang="en-US" baseline="0" dirty="0" err="1" smtClean="0"/>
              <a:t>HomeSets</a:t>
            </a:r>
            <a:r>
              <a:rPr lang="en-US" baseline="0" dirty="0" smtClean="0"/>
              <a:t> context. I defined this in /</a:t>
            </a:r>
            <a:r>
              <a:rPr lang="en-US" baseline="0" dirty="0" err="1" smtClean="0"/>
              <a:t>etc</a:t>
            </a:r>
            <a:r>
              <a:rPr lang="en-US" baseline="0" dirty="0" smtClean="0"/>
              <a:t>/asterisk/</a:t>
            </a:r>
            <a:r>
              <a:rPr lang="en-US" baseline="0" dirty="0" err="1" smtClean="0"/>
              <a:t>sip.conf</a:t>
            </a:r>
            <a:r>
              <a:rPr lang="en-US" baseline="0" dirty="0" smtClean="0"/>
              <a:t>.</a:t>
            </a:r>
          </a:p>
          <a:p>
            <a:endParaRPr lang="en-US" baseline="0" dirty="0" smtClean="0"/>
          </a:p>
          <a:p>
            <a:r>
              <a:rPr lang="en-US" baseline="0" dirty="0" err="1" smtClean="0"/>
              <a:t>Exten</a:t>
            </a:r>
            <a:r>
              <a:rPr lang="en-US" baseline="0" dirty="0" smtClean="0"/>
              <a:t> =&gt; 1001, 1, Set… is the first line here. “</a:t>
            </a:r>
            <a:r>
              <a:rPr lang="en-US" baseline="0" dirty="0" err="1" smtClean="0"/>
              <a:t>exten</a:t>
            </a:r>
            <a:r>
              <a:rPr lang="en-US" baseline="0" dirty="0" smtClean="0"/>
              <a:t>” just means extension. 1001 is the extension number. 1 is the priority of this step. Since this is the first step, it has priority 1. Then I call the set function to set a variable.</a:t>
            </a:r>
          </a:p>
          <a:p>
            <a:endParaRPr lang="en-US" baseline="0" dirty="0" smtClean="0"/>
          </a:p>
          <a:p>
            <a:r>
              <a:rPr lang="en-US" baseline="0" dirty="0" smtClean="0"/>
              <a:t>The same =&gt; n shorthand is used for the remainder of the steps. This prevents us from having to write </a:t>
            </a:r>
            <a:r>
              <a:rPr lang="en-US" baseline="0" dirty="0" err="1" smtClean="0"/>
              <a:t>exten</a:t>
            </a:r>
            <a:r>
              <a:rPr lang="en-US" baseline="0" dirty="0" smtClean="0"/>
              <a:t> =&gt; 1001, 2 for the second step and </a:t>
            </a:r>
            <a:r>
              <a:rPr lang="en-US" baseline="0" dirty="0" err="1" smtClean="0"/>
              <a:t>exten</a:t>
            </a:r>
            <a:r>
              <a:rPr lang="en-US" baseline="0" dirty="0" smtClean="0"/>
              <a:t> =&gt; 1001, 3 for the third step, etc. Although you could do gaps, such as 10, 20, 30, etc., this shorthand makes it much easier to insert and remove priorities. We also have some named priorities, such as n(unavailable).</a:t>
            </a:r>
          </a:p>
          <a:p>
            <a:endParaRPr lang="en-US" baseline="0" dirty="0" smtClean="0"/>
          </a:p>
          <a:p>
            <a:r>
              <a:rPr lang="en-US" baseline="0" dirty="0" smtClean="0"/>
              <a:t>I recommend consulting the Asterisk documentation for a better understanding of the </a:t>
            </a:r>
            <a:r>
              <a:rPr lang="en-US" baseline="0" dirty="0" err="1" smtClean="0"/>
              <a:t>GotoIf</a:t>
            </a:r>
            <a:r>
              <a:rPr lang="en-US" baseline="0" dirty="0" smtClean="0"/>
              <a:t> statement. The gist here is that if JSTATUS = 1, then go to the available priority. Otherwise, go to the unavailable priority.</a:t>
            </a:r>
            <a:endParaRPr lang="en-US" dirty="0"/>
          </a:p>
        </p:txBody>
      </p:sp>
      <p:sp>
        <p:nvSpPr>
          <p:cNvPr id="4" name="Slide Number Placeholder 3"/>
          <p:cNvSpPr>
            <a:spLocks noGrp="1"/>
          </p:cNvSpPr>
          <p:nvPr>
            <p:ph type="sldNum" sz="quarter" idx="10"/>
          </p:nvPr>
        </p:nvSpPr>
        <p:spPr/>
        <p:txBody>
          <a:bodyPr/>
          <a:lstStyle/>
          <a:p>
            <a:fld id="{F5BB16B3-7602-4621-86FF-6B8CFBDEB97D}" type="slidenum">
              <a:rPr lang="en-US" smtClean="0"/>
              <a:t>15</a:t>
            </a:fld>
            <a:endParaRPr lang="en-US"/>
          </a:p>
        </p:txBody>
      </p:sp>
    </p:spTree>
    <p:extLst>
      <p:ext uri="{BB962C8B-B14F-4D97-AF65-F5344CB8AC3E}">
        <p14:creationId xmlns:p14="http://schemas.microsoft.com/office/powerpoint/2010/main" val="38459560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Again, we see the [</a:t>
            </a:r>
            <a:r>
              <a:rPr lang="en-US" dirty="0" err="1" smtClean="0"/>
              <a:t>TonyUnavail</a:t>
            </a:r>
            <a:r>
              <a:rPr lang="en-US" dirty="0" smtClean="0"/>
              <a:t>] syntax for a </a:t>
            </a:r>
            <a:r>
              <a:rPr lang="en-US" dirty="0" err="1" smtClean="0"/>
              <a:t>dialplan</a:t>
            </a:r>
            <a:r>
              <a:rPr lang="en-US" dirty="0" smtClean="0"/>
              <a:t> context. The “</a:t>
            </a:r>
            <a:r>
              <a:rPr lang="en-US" dirty="0" err="1" smtClean="0"/>
              <a:t>i</a:t>
            </a:r>
            <a:r>
              <a:rPr lang="en-US" dirty="0" smtClean="0"/>
              <a:t>” extension is used for invalid input. The “t” extension is the timeout extension. Notice</a:t>
            </a:r>
            <a:r>
              <a:rPr lang="en-US" baseline="0" dirty="0" smtClean="0"/>
              <a:t> here how we have different extensions within the same context. This is normal, and most contexts will often have multiple extensions. Here, the extensions represent user input. For example, extension 1 is used to dial my cell phone by calling upon the Motif channel.</a:t>
            </a:r>
            <a:endParaRPr lang="en-US" dirty="0"/>
          </a:p>
        </p:txBody>
      </p:sp>
      <p:sp>
        <p:nvSpPr>
          <p:cNvPr id="4" name="Slide Number Placeholder 3"/>
          <p:cNvSpPr>
            <a:spLocks noGrp="1"/>
          </p:cNvSpPr>
          <p:nvPr>
            <p:ph type="sldNum" sz="quarter" idx="10"/>
          </p:nvPr>
        </p:nvSpPr>
        <p:spPr/>
        <p:txBody>
          <a:bodyPr/>
          <a:lstStyle/>
          <a:p>
            <a:fld id="{F5BB16B3-7602-4621-86FF-6B8CFBDEB97D}" type="slidenum">
              <a:rPr lang="en-US" smtClean="0"/>
              <a:t>16</a:t>
            </a:fld>
            <a:endParaRPr lang="en-US"/>
          </a:p>
        </p:txBody>
      </p:sp>
    </p:spTree>
    <p:extLst>
      <p:ext uri="{BB962C8B-B14F-4D97-AF65-F5344CB8AC3E}">
        <p14:creationId xmlns:p14="http://schemas.microsoft.com/office/powerpoint/2010/main" val="1737817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CBEC21-6034-4DE0-96BD-1AFB0207F1E9}" type="datetimeFigureOut">
              <a:rPr lang="en-US" smtClean="0"/>
              <a:t>4/19/14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EE4E39-F84B-4F33-892C-55FDA41ECF2A}" type="slidenum">
              <a:rPr lang="en-US" smtClean="0"/>
              <a:t>‹#›</a:t>
            </a:fld>
            <a:endParaRPr lang="en-US"/>
          </a:p>
        </p:txBody>
      </p:sp>
    </p:spTree>
    <p:extLst>
      <p:ext uri="{BB962C8B-B14F-4D97-AF65-F5344CB8AC3E}">
        <p14:creationId xmlns:p14="http://schemas.microsoft.com/office/powerpoint/2010/main" val="3076518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CBEC21-6034-4DE0-96BD-1AFB0207F1E9}" type="datetimeFigureOut">
              <a:rPr lang="en-US" smtClean="0"/>
              <a:t>4/19/14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EE4E39-F84B-4F33-892C-55FDA41ECF2A}" type="slidenum">
              <a:rPr lang="en-US" smtClean="0"/>
              <a:t>‹#›</a:t>
            </a:fld>
            <a:endParaRPr lang="en-US"/>
          </a:p>
        </p:txBody>
      </p:sp>
    </p:spTree>
    <p:extLst>
      <p:ext uri="{BB962C8B-B14F-4D97-AF65-F5344CB8AC3E}">
        <p14:creationId xmlns:p14="http://schemas.microsoft.com/office/powerpoint/2010/main" val="1318421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CBEC21-6034-4DE0-96BD-1AFB0207F1E9}" type="datetimeFigureOut">
              <a:rPr lang="en-US" smtClean="0"/>
              <a:t>4/19/14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EE4E39-F84B-4F33-892C-55FDA41ECF2A}" type="slidenum">
              <a:rPr lang="en-US" smtClean="0"/>
              <a:t>‹#›</a:t>
            </a:fld>
            <a:endParaRPr lang="en-US"/>
          </a:p>
        </p:txBody>
      </p:sp>
    </p:spTree>
    <p:extLst>
      <p:ext uri="{BB962C8B-B14F-4D97-AF65-F5344CB8AC3E}">
        <p14:creationId xmlns:p14="http://schemas.microsoft.com/office/powerpoint/2010/main" val="3848469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CBEC21-6034-4DE0-96BD-1AFB0207F1E9}" type="datetimeFigureOut">
              <a:rPr lang="en-US" smtClean="0"/>
              <a:t>4/19/14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EE4E39-F84B-4F33-892C-55FDA41ECF2A}" type="slidenum">
              <a:rPr lang="en-US" smtClean="0"/>
              <a:t>‹#›</a:t>
            </a:fld>
            <a:endParaRPr lang="en-US"/>
          </a:p>
        </p:txBody>
      </p:sp>
    </p:spTree>
    <p:extLst>
      <p:ext uri="{BB962C8B-B14F-4D97-AF65-F5344CB8AC3E}">
        <p14:creationId xmlns:p14="http://schemas.microsoft.com/office/powerpoint/2010/main" val="1576067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CBEC21-6034-4DE0-96BD-1AFB0207F1E9}" type="datetimeFigureOut">
              <a:rPr lang="en-US" smtClean="0"/>
              <a:t>4/19/14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EE4E39-F84B-4F33-892C-55FDA41ECF2A}" type="slidenum">
              <a:rPr lang="en-US" smtClean="0"/>
              <a:t>‹#›</a:t>
            </a:fld>
            <a:endParaRPr lang="en-US"/>
          </a:p>
        </p:txBody>
      </p:sp>
    </p:spTree>
    <p:extLst>
      <p:ext uri="{BB962C8B-B14F-4D97-AF65-F5344CB8AC3E}">
        <p14:creationId xmlns:p14="http://schemas.microsoft.com/office/powerpoint/2010/main" val="217628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CBEC21-6034-4DE0-96BD-1AFB0207F1E9}" type="datetimeFigureOut">
              <a:rPr lang="en-US" smtClean="0"/>
              <a:t>4/19/14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EE4E39-F84B-4F33-892C-55FDA41ECF2A}" type="slidenum">
              <a:rPr lang="en-US" smtClean="0"/>
              <a:t>‹#›</a:t>
            </a:fld>
            <a:endParaRPr lang="en-US"/>
          </a:p>
        </p:txBody>
      </p:sp>
    </p:spTree>
    <p:extLst>
      <p:ext uri="{BB962C8B-B14F-4D97-AF65-F5344CB8AC3E}">
        <p14:creationId xmlns:p14="http://schemas.microsoft.com/office/powerpoint/2010/main" val="3372247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CBEC21-6034-4DE0-96BD-1AFB0207F1E9}" type="datetimeFigureOut">
              <a:rPr lang="en-US" smtClean="0"/>
              <a:t>4/19/14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EE4E39-F84B-4F33-892C-55FDA41ECF2A}" type="slidenum">
              <a:rPr lang="en-US" smtClean="0"/>
              <a:t>‹#›</a:t>
            </a:fld>
            <a:endParaRPr lang="en-US"/>
          </a:p>
        </p:txBody>
      </p:sp>
    </p:spTree>
    <p:extLst>
      <p:ext uri="{BB962C8B-B14F-4D97-AF65-F5344CB8AC3E}">
        <p14:creationId xmlns:p14="http://schemas.microsoft.com/office/powerpoint/2010/main" val="2158933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CBEC21-6034-4DE0-96BD-1AFB0207F1E9}" type="datetimeFigureOut">
              <a:rPr lang="en-US" smtClean="0"/>
              <a:t>4/19/14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EE4E39-F84B-4F33-892C-55FDA41ECF2A}" type="slidenum">
              <a:rPr lang="en-US" smtClean="0"/>
              <a:t>‹#›</a:t>
            </a:fld>
            <a:endParaRPr lang="en-US"/>
          </a:p>
        </p:txBody>
      </p:sp>
    </p:spTree>
    <p:extLst>
      <p:ext uri="{BB962C8B-B14F-4D97-AF65-F5344CB8AC3E}">
        <p14:creationId xmlns:p14="http://schemas.microsoft.com/office/powerpoint/2010/main" val="3530391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CBEC21-6034-4DE0-96BD-1AFB0207F1E9}" type="datetimeFigureOut">
              <a:rPr lang="en-US" smtClean="0"/>
              <a:t>4/19/14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EE4E39-F84B-4F33-892C-55FDA41ECF2A}" type="slidenum">
              <a:rPr lang="en-US" smtClean="0"/>
              <a:t>‹#›</a:t>
            </a:fld>
            <a:endParaRPr lang="en-US"/>
          </a:p>
        </p:txBody>
      </p:sp>
    </p:spTree>
    <p:extLst>
      <p:ext uri="{BB962C8B-B14F-4D97-AF65-F5344CB8AC3E}">
        <p14:creationId xmlns:p14="http://schemas.microsoft.com/office/powerpoint/2010/main" val="4166608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CBEC21-6034-4DE0-96BD-1AFB0207F1E9}" type="datetimeFigureOut">
              <a:rPr lang="en-US" smtClean="0"/>
              <a:t>4/19/14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EE4E39-F84B-4F33-892C-55FDA41ECF2A}" type="slidenum">
              <a:rPr lang="en-US" smtClean="0"/>
              <a:t>‹#›</a:t>
            </a:fld>
            <a:endParaRPr lang="en-US"/>
          </a:p>
        </p:txBody>
      </p:sp>
    </p:spTree>
    <p:extLst>
      <p:ext uri="{BB962C8B-B14F-4D97-AF65-F5344CB8AC3E}">
        <p14:creationId xmlns:p14="http://schemas.microsoft.com/office/powerpoint/2010/main" val="952974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CBEC21-6034-4DE0-96BD-1AFB0207F1E9}" type="datetimeFigureOut">
              <a:rPr lang="en-US" smtClean="0"/>
              <a:t>4/19/14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EE4E39-F84B-4F33-892C-55FDA41ECF2A}" type="slidenum">
              <a:rPr lang="en-US" smtClean="0"/>
              <a:t>‹#›</a:t>
            </a:fld>
            <a:endParaRPr lang="en-US"/>
          </a:p>
        </p:txBody>
      </p:sp>
    </p:spTree>
    <p:extLst>
      <p:ext uri="{BB962C8B-B14F-4D97-AF65-F5344CB8AC3E}">
        <p14:creationId xmlns:p14="http://schemas.microsoft.com/office/powerpoint/2010/main" val="58528504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CBEC21-6034-4DE0-96BD-1AFB0207F1E9}" type="datetimeFigureOut">
              <a:rPr lang="en-US" smtClean="0"/>
              <a:t>4/19/14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EE4E39-F84B-4F33-892C-55FDA41ECF2A}" type="slidenum">
              <a:rPr lang="en-US" smtClean="0"/>
              <a:t>‹#›</a:t>
            </a:fld>
            <a:endParaRPr lang="en-US"/>
          </a:p>
        </p:txBody>
      </p:sp>
    </p:spTree>
    <p:extLst>
      <p:ext uri="{BB962C8B-B14F-4D97-AF65-F5344CB8AC3E}">
        <p14:creationId xmlns:p14="http://schemas.microsoft.com/office/powerpoint/2010/main" val="8065674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3" Type="http://schemas.openxmlformats.org/officeDocument/2006/relationships/hyperlink" Target="https://wiki.asterisk.org/wiki/display/AST/Asterisk+Architecture,+The+Big+Picture" TargetMode="External"/><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hyperlink" Target="http://www.asterisk.or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726163"/>
            <a:ext cx="9144000" cy="1783800"/>
          </a:xfrm>
          <a:solidFill>
            <a:schemeClr val="bg1"/>
          </a:solidFill>
        </p:spPr>
        <p:txBody>
          <a:bodyPr/>
          <a:lstStyle/>
          <a:p>
            <a:r>
              <a:rPr lang="en-US" dirty="0" smtClean="0"/>
              <a:t>A gentle introduction to Asterisk</a:t>
            </a:r>
            <a:endParaRPr lang="en-US" dirty="0"/>
          </a:p>
        </p:txBody>
      </p:sp>
      <p:sp>
        <p:nvSpPr>
          <p:cNvPr id="3" name="Subtitle 2"/>
          <p:cNvSpPr>
            <a:spLocks noGrp="1"/>
          </p:cNvSpPr>
          <p:nvPr>
            <p:ph type="subTitle" idx="1"/>
          </p:nvPr>
        </p:nvSpPr>
        <p:spPr>
          <a:xfrm>
            <a:off x="1524000" y="3602038"/>
            <a:ext cx="9144000" cy="456777"/>
          </a:xfrm>
          <a:solidFill>
            <a:schemeClr val="bg1"/>
          </a:solidFill>
        </p:spPr>
        <p:txBody>
          <a:bodyPr>
            <a:normAutofit/>
          </a:bodyPr>
          <a:lstStyle/>
          <a:p>
            <a:r>
              <a:rPr lang="en-US" dirty="0" smtClean="0"/>
              <a:t>Anthony Critelli</a:t>
            </a:r>
            <a:endParaRPr lang="en-US" dirty="0"/>
          </a:p>
        </p:txBody>
      </p:sp>
    </p:spTree>
    <p:extLst>
      <p:ext uri="{BB962C8B-B14F-4D97-AF65-F5344CB8AC3E}">
        <p14:creationId xmlns:p14="http://schemas.microsoft.com/office/powerpoint/2010/main" val="15843098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1325563"/>
          </a:xfrm>
          <a:solidFill>
            <a:schemeClr val="bg1"/>
          </a:solidFill>
        </p:spPr>
        <p:txBody>
          <a:bodyPr/>
          <a:lstStyle/>
          <a:p>
            <a:r>
              <a:rPr lang="en-US" dirty="0"/>
              <a:t>Asterisk Architecture</a:t>
            </a:r>
          </a:p>
        </p:txBody>
      </p:sp>
      <p:sp>
        <p:nvSpPr>
          <p:cNvPr id="3" name="Content Placeholder 2"/>
          <p:cNvSpPr>
            <a:spLocks noGrp="1"/>
          </p:cNvSpPr>
          <p:nvPr>
            <p:ph idx="1"/>
          </p:nvPr>
        </p:nvSpPr>
        <p:spPr>
          <a:xfrm>
            <a:off x="838200" y="1825624"/>
            <a:ext cx="10515600" cy="5032375"/>
          </a:xfrm>
          <a:gradFill flip="none" rotWithShape="1">
            <a:gsLst>
              <a:gs pos="88000">
                <a:schemeClr val="accent3">
                  <a:lumMod val="5000"/>
                  <a:lumOff val="95000"/>
                </a:schemeClr>
              </a:gs>
              <a:gs pos="100000">
                <a:schemeClr val="accent1">
                  <a:lumMod val="75000"/>
                </a:schemeClr>
              </a:gs>
            </a:gsLst>
            <a:lin ang="5400000" scaled="1"/>
            <a:tileRect/>
          </a:gradFill>
          <a:ln>
            <a:solidFill>
              <a:schemeClr val="accent1"/>
            </a:solidFill>
          </a:ln>
        </p:spPr>
        <p:txBody>
          <a:bodyPr/>
          <a:lstStyle/>
          <a:p>
            <a:r>
              <a:rPr lang="en-US" dirty="0"/>
              <a:t>Asterisk bridges calls between channels (which are a type of module)</a:t>
            </a:r>
          </a:p>
          <a:p>
            <a:r>
              <a:rPr lang="en-US" dirty="0"/>
              <a:t>Modules</a:t>
            </a:r>
          </a:p>
          <a:p>
            <a:pPr lvl="1"/>
            <a:r>
              <a:rPr lang="en-US" dirty="0"/>
              <a:t>Channels: SIP, H.323, DAHDI (used for traditional telephony)</a:t>
            </a:r>
          </a:p>
          <a:p>
            <a:pPr lvl="1"/>
            <a:r>
              <a:rPr lang="en-US" dirty="0"/>
              <a:t>Others: XMPP, </a:t>
            </a:r>
            <a:r>
              <a:rPr lang="en-US" dirty="0" err="1"/>
              <a:t>dialplan</a:t>
            </a:r>
            <a:r>
              <a:rPr lang="en-US" dirty="0"/>
              <a:t> applications/functions, codecs, CDRs, etc.</a:t>
            </a:r>
          </a:p>
          <a:p>
            <a:pPr lvl="1"/>
            <a:r>
              <a:rPr lang="en-US" dirty="0"/>
              <a:t>Configure module related functions in their related configuration files</a:t>
            </a:r>
          </a:p>
          <a:p>
            <a:pPr lvl="2"/>
            <a:r>
              <a:rPr lang="en-US" dirty="0"/>
              <a:t>Ex: SIP phones/endpoints are configured in /</a:t>
            </a:r>
            <a:r>
              <a:rPr lang="en-US" dirty="0" err="1"/>
              <a:t>etc</a:t>
            </a:r>
            <a:r>
              <a:rPr lang="en-US" dirty="0"/>
              <a:t>/asterisk/</a:t>
            </a:r>
            <a:r>
              <a:rPr lang="en-US" dirty="0" err="1"/>
              <a:t>sip.conf</a:t>
            </a:r>
            <a:endParaRPr lang="en-US" dirty="0"/>
          </a:p>
          <a:p>
            <a:r>
              <a:rPr lang="en-US" dirty="0"/>
              <a:t>The </a:t>
            </a:r>
            <a:r>
              <a:rPr lang="en-US" dirty="0" err="1"/>
              <a:t>dialplan</a:t>
            </a:r>
            <a:r>
              <a:rPr lang="en-US" dirty="0"/>
              <a:t> - /</a:t>
            </a:r>
            <a:r>
              <a:rPr lang="en-US" dirty="0" err="1"/>
              <a:t>etc</a:t>
            </a:r>
            <a:r>
              <a:rPr lang="en-US" dirty="0"/>
              <a:t>/asterisk/</a:t>
            </a:r>
            <a:r>
              <a:rPr lang="en-US" dirty="0" err="1"/>
              <a:t>extensions.conf</a:t>
            </a:r>
            <a:endParaRPr lang="en-US" dirty="0"/>
          </a:p>
          <a:p>
            <a:pPr lvl="1"/>
            <a:r>
              <a:rPr lang="en-US" dirty="0"/>
              <a:t>Heart of the Asterisk system</a:t>
            </a:r>
          </a:p>
          <a:p>
            <a:pPr lvl="1"/>
            <a:r>
              <a:rPr lang="en-US" dirty="0"/>
              <a:t>Bridges calls between the various modules</a:t>
            </a:r>
          </a:p>
          <a:p>
            <a:pPr lvl="1"/>
            <a:r>
              <a:rPr lang="en-US" dirty="0"/>
              <a:t>Uses a scripting language to tell the system how to handle calls</a:t>
            </a:r>
          </a:p>
          <a:p>
            <a:pPr lvl="1"/>
            <a:endParaRPr lang="en-US" dirty="0"/>
          </a:p>
        </p:txBody>
      </p:sp>
    </p:spTree>
    <p:extLst>
      <p:ext uri="{BB962C8B-B14F-4D97-AF65-F5344CB8AC3E}">
        <p14:creationId xmlns:p14="http://schemas.microsoft.com/office/powerpoint/2010/main" val="4244328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6522098"/>
            <a:ext cx="12191999" cy="335902"/>
          </a:xfrm>
          <a:solidFill>
            <a:schemeClr val="bg1"/>
          </a:solidFill>
        </p:spPr>
        <p:txBody>
          <a:bodyPr>
            <a:normAutofit fontScale="90000"/>
          </a:bodyPr>
          <a:lstStyle/>
          <a:p>
            <a:r>
              <a:rPr lang="en-US" sz="1200" dirty="0" smtClean="0">
                <a:hlinkClick r:id="rId3"/>
              </a:rPr>
              <a:t>https://wiki.asterisk.org/wiki/display/AST/Asterisk+Architecture%2C+The+Big+Picture</a:t>
            </a:r>
            <a:r>
              <a:rPr lang="en-US" sz="1200" dirty="0" smtClean="0"/>
              <a:t/>
            </a:r>
            <a:br>
              <a:rPr lang="en-US" sz="1200" dirty="0" smtClean="0"/>
            </a:br>
            <a:endParaRPr lang="en-US" sz="1200" dirty="0"/>
          </a:p>
        </p:txBody>
      </p:sp>
      <p:pic>
        <p:nvPicPr>
          <p:cNvPr id="2" name="Content Placeholder 1"/>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2537927" y="246092"/>
            <a:ext cx="6964144" cy="6126814"/>
          </a:xfrm>
        </p:spPr>
      </p:pic>
    </p:spTree>
    <p:extLst>
      <p:ext uri="{BB962C8B-B14F-4D97-AF65-F5344CB8AC3E}">
        <p14:creationId xmlns:p14="http://schemas.microsoft.com/office/powerpoint/2010/main" val="24134261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1707501"/>
            <a:ext cx="9144000" cy="1802461"/>
          </a:xfrm>
          <a:solidFill>
            <a:schemeClr val="bg1"/>
          </a:solidFill>
        </p:spPr>
        <p:txBody>
          <a:bodyPr/>
          <a:lstStyle/>
          <a:p>
            <a:r>
              <a:rPr lang="en-US" dirty="0" smtClean="0"/>
              <a:t>Examples are better than theory</a:t>
            </a:r>
            <a:endParaRPr lang="en-US" dirty="0"/>
          </a:p>
        </p:txBody>
      </p:sp>
      <p:sp>
        <p:nvSpPr>
          <p:cNvPr id="5" name="Subtitle 4"/>
          <p:cNvSpPr>
            <a:spLocks noGrp="1"/>
          </p:cNvSpPr>
          <p:nvPr>
            <p:ph type="subTitle" idx="1"/>
          </p:nvPr>
        </p:nvSpPr>
        <p:spPr>
          <a:xfrm>
            <a:off x="1524000" y="3602038"/>
            <a:ext cx="9144000" cy="503431"/>
          </a:xfrm>
          <a:solidFill>
            <a:schemeClr val="bg1"/>
          </a:solidFill>
        </p:spPr>
        <p:txBody>
          <a:bodyPr/>
          <a:lstStyle/>
          <a:p>
            <a:r>
              <a:rPr lang="en-US" dirty="0" smtClean="0"/>
              <a:t>Read as: Let me just show off my home voice system</a:t>
            </a:r>
            <a:endParaRPr lang="en-US" dirty="0"/>
          </a:p>
        </p:txBody>
      </p:sp>
    </p:spTree>
    <p:extLst>
      <p:ext uri="{BB962C8B-B14F-4D97-AF65-F5344CB8AC3E}">
        <p14:creationId xmlns:p14="http://schemas.microsoft.com/office/powerpoint/2010/main" val="1238251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1325563"/>
          </a:xfrm>
          <a:solidFill>
            <a:schemeClr val="bg1"/>
          </a:solidFill>
        </p:spPr>
        <p:txBody>
          <a:bodyPr/>
          <a:lstStyle/>
          <a:p>
            <a:r>
              <a:rPr lang="en-US" dirty="0"/>
              <a:t>A scenario – what if I wanted to…</a:t>
            </a:r>
          </a:p>
        </p:txBody>
      </p:sp>
      <p:sp>
        <p:nvSpPr>
          <p:cNvPr id="3" name="Content Placeholder 2"/>
          <p:cNvSpPr>
            <a:spLocks noGrp="1"/>
          </p:cNvSpPr>
          <p:nvPr>
            <p:ph idx="1"/>
          </p:nvPr>
        </p:nvSpPr>
        <p:spPr>
          <a:xfrm>
            <a:off x="838200" y="1825624"/>
            <a:ext cx="10515600" cy="5032375"/>
          </a:xfrm>
          <a:gradFill flip="none" rotWithShape="1">
            <a:gsLst>
              <a:gs pos="88000">
                <a:schemeClr val="accent3">
                  <a:lumMod val="5000"/>
                  <a:lumOff val="95000"/>
                </a:schemeClr>
              </a:gs>
              <a:gs pos="100000">
                <a:schemeClr val="accent1">
                  <a:lumMod val="75000"/>
                </a:schemeClr>
              </a:gs>
            </a:gsLst>
            <a:lin ang="5400000" scaled="1"/>
            <a:tileRect/>
          </a:gradFill>
          <a:ln>
            <a:solidFill>
              <a:schemeClr val="accent1"/>
            </a:solidFill>
          </a:ln>
        </p:spPr>
        <p:txBody>
          <a:bodyPr/>
          <a:lstStyle/>
          <a:p>
            <a:r>
              <a:rPr lang="en-US" dirty="0"/>
              <a:t>Have a call ring to the phone on my desk</a:t>
            </a:r>
          </a:p>
          <a:p>
            <a:r>
              <a:rPr lang="en-US" dirty="0"/>
              <a:t>Check to see if I’m logged into my instant messaging client</a:t>
            </a:r>
          </a:p>
          <a:p>
            <a:r>
              <a:rPr lang="en-US" dirty="0"/>
              <a:t>If yes</a:t>
            </a:r>
          </a:p>
          <a:p>
            <a:pPr lvl="1"/>
            <a:r>
              <a:rPr lang="en-US" dirty="0"/>
              <a:t>Send me an IM with the caller ID of the incoming call</a:t>
            </a:r>
          </a:p>
          <a:p>
            <a:pPr lvl="1"/>
            <a:r>
              <a:rPr lang="en-US" dirty="0"/>
              <a:t>Ring my IP phone</a:t>
            </a:r>
          </a:p>
          <a:p>
            <a:r>
              <a:rPr lang="en-US" dirty="0"/>
              <a:t>If no</a:t>
            </a:r>
          </a:p>
          <a:p>
            <a:pPr lvl="1"/>
            <a:r>
              <a:rPr lang="en-US" dirty="0"/>
              <a:t>Send me an IM saying I missed a call (I’ll get it when I log in later)</a:t>
            </a:r>
          </a:p>
          <a:p>
            <a:pPr lvl="1"/>
            <a:r>
              <a:rPr lang="en-US" dirty="0"/>
              <a:t>Give the caller the option to either:</a:t>
            </a:r>
          </a:p>
          <a:p>
            <a:pPr lvl="2"/>
            <a:r>
              <a:rPr lang="en-US" dirty="0"/>
              <a:t>Ring through to my cell phone OR</a:t>
            </a:r>
          </a:p>
          <a:p>
            <a:pPr lvl="2"/>
            <a:r>
              <a:rPr lang="en-US" dirty="0"/>
              <a:t>Leave a voicemail</a:t>
            </a:r>
          </a:p>
        </p:txBody>
      </p:sp>
    </p:spTree>
    <p:extLst>
      <p:ext uri="{BB962C8B-B14F-4D97-AF65-F5344CB8AC3E}">
        <p14:creationId xmlns:p14="http://schemas.microsoft.com/office/powerpoint/2010/main" val="32632516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1707501"/>
            <a:ext cx="9144000" cy="1802461"/>
          </a:xfrm>
          <a:solidFill>
            <a:schemeClr val="bg1"/>
          </a:solidFill>
        </p:spPr>
        <p:txBody>
          <a:bodyPr/>
          <a:lstStyle/>
          <a:p>
            <a:r>
              <a:rPr lang="en-US" dirty="0" smtClean="0"/>
              <a:t>Sounds a lot like coding, doesn’t it?</a:t>
            </a:r>
            <a:endParaRPr lang="en-US" dirty="0"/>
          </a:p>
        </p:txBody>
      </p:sp>
      <p:sp>
        <p:nvSpPr>
          <p:cNvPr id="2" name="Subtitle 1"/>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52486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Screen Shot 2014-04-04 at 11.06.54 AM.png"/>
          <p:cNvPicPr>
            <a:picLocks noGrp="1" noChangeAspect="1"/>
          </p:cNvPicPr>
          <p:nvPr>
            <p:ph idx="1"/>
          </p:nvPr>
        </p:nvPicPr>
        <p:blipFill>
          <a:blip r:embed="rId3">
            <a:extLst>
              <a:ext uri="{28A0092B-C50C-407E-A947-70E740481C1C}">
                <a14:useLocalDpi xmlns:a14="http://schemas.microsoft.com/office/drawing/2010/main" val="0"/>
              </a:ext>
            </a:extLst>
          </a:blip>
          <a:srcRect t="-90213" b="-90213"/>
          <a:stretch>
            <a:fillRect/>
          </a:stretch>
        </p:blipFill>
        <p:spPr>
          <a:xfrm>
            <a:off x="52131" y="-1313539"/>
            <a:ext cx="12139869" cy="5023458"/>
          </a:xfrm>
        </p:spPr>
      </p:pic>
      <p:sp>
        <p:nvSpPr>
          <p:cNvPr id="7" name="Subtitle 4"/>
          <p:cNvSpPr txBox="1">
            <a:spLocks/>
          </p:cNvSpPr>
          <p:nvPr/>
        </p:nvSpPr>
        <p:spPr>
          <a:xfrm>
            <a:off x="795390" y="2325037"/>
            <a:ext cx="10515600" cy="4351338"/>
          </a:xfrm>
          <a:prstGeom prst="rect">
            <a:avLst/>
          </a:prstGeom>
          <a:gradFill>
            <a:gsLst>
              <a:gs pos="88000">
                <a:schemeClr val="accent3">
                  <a:lumMod val="5000"/>
                  <a:lumOff val="95000"/>
                </a:schemeClr>
              </a:gs>
              <a:gs pos="100000">
                <a:schemeClr val="accent1">
                  <a:lumMod val="75000"/>
                </a:schemeClr>
              </a:gs>
            </a:gsLst>
            <a:lin ang="5400000" scaled="1"/>
          </a:gra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First, set a variable JSTATUS equal to my current Jabber IM status</a:t>
            </a:r>
          </a:p>
          <a:p>
            <a:r>
              <a:rPr lang="en-US" dirty="0" smtClean="0"/>
              <a:t>If I’m logged into my Desktop, then go to “available” priority</a:t>
            </a:r>
          </a:p>
          <a:p>
            <a:r>
              <a:rPr lang="en-US" dirty="0" smtClean="0"/>
              <a:t>Available: send me an IM with the incoming caller ID</a:t>
            </a:r>
          </a:p>
          <a:p>
            <a:r>
              <a:rPr lang="en-US" dirty="0" smtClean="0"/>
              <a:t>Dial the IP phone at my desk</a:t>
            </a:r>
          </a:p>
          <a:p>
            <a:r>
              <a:rPr lang="en-US" dirty="0" err="1" smtClean="0"/>
              <a:t>Hangup</a:t>
            </a:r>
            <a:r>
              <a:rPr lang="en-US" dirty="0" smtClean="0"/>
              <a:t>() used as a failsafe to indicate end of priority</a:t>
            </a:r>
          </a:p>
          <a:p>
            <a:r>
              <a:rPr lang="en-US" dirty="0" smtClean="0"/>
              <a:t>Unavailable: send me an IM indicating that I’ve missed a call</a:t>
            </a:r>
          </a:p>
          <a:p>
            <a:r>
              <a:rPr lang="en-US" dirty="0" smtClean="0"/>
              <a:t>Go to the “</a:t>
            </a:r>
            <a:r>
              <a:rPr lang="en-US" dirty="0" err="1" smtClean="0"/>
              <a:t>TonyUnavail</a:t>
            </a:r>
            <a:r>
              <a:rPr lang="en-US" dirty="0" smtClean="0"/>
              <a:t>” context, which is located somewhere else in the </a:t>
            </a:r>
            <a:r>
              <a:rPr lang="en-US" dirty="0" err="1" smtClean="0"/>
              <a:t>dialplan</a:t>
            </a:r>
            <a:endParaRPr lang="en-US" dirty="0" smtClean="0"/>
          </a:p>
        </p:txBody>
      </p:sp>
    </p:spTree>
    <p:extLst>
      <p:ext uri="{BB962C8B-B14F-4D97-AF65-F5344CB8AC3E}">
        <p14:creationId xmlns:p14="http://schemas.microsoft.com/office/powerpoint/2010/main" val="37408616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Screen Shot 2014-04-04 at 11.17.31 AM.png"/>
          <p:cNvPicPr>
            <a:picLocks noGrp="1" noChangeAspect="1"/>
          </p:cNvPicPr>
          <p:nvPr>
            <p:ph idx="1"/>
          </p:nvPr>
        </p:nvPicPr>
        <p:blipFill>
          <a:blip r:embed="rId3">
            <a:extLst>
              <a:ext uri="{28A0092B-C50C-407E-A947-70E740481C1C}">
                <a14:useLocalDpi xmlns:a14="http://schemas.microsoft.com/office/drawing/2010/main" val="0"/>
              </a:ext>
            </a:extLst>
          </a:blip>
          <a:srcRect t="-24330" b="-24330"/>
          <a:stretch>
            <a:fillRect/>
          </a:stretch>
        </p:blipFill>
        <p:spPr>
          <a:xfrm>
            <a:off x="838200" y="-614360"/>
            <a:ext cx="10515600" cy="4351338"/>
          </a:xfrm>
        </p:spPr>
      </p:pic>
      <p:sp>
        <p:nvSpPr>
          <p:cNvPr id="7" name="Subtitle 4"/>
          <p:cNvSpPr txBox="1">
            <a:spLocks/>
          </p:cNvSpPr>
          <p:nvPr/>
        </p:nvSpPr>
        <p:spPr>
          <a:xfrm>
            <a:off x="795390" y="3067817"/>
            <a:ext cx="10515600" cy="3608557"/>
          </a:xfrm>
          <a:prstGeom prst="rect">
            <a:avLst/>
          </a:prstGeom>
          <a:gradFill>
            <a:gsLst>
              <a:gs pos="88000">
                <a:schemeClr val="accent3">
                  <a:lumMod val="5000"/>
                  <a:lumOff val="95000"/>
                </a:schemeClr>
              </a:gs>
              <a:gs pos="100000">
                <a:schemeClr val="accent1">
                  <a:lumMod val="75000"/>
                </a:schemeClr>
              </a:gs>
            </a:gsLst>
            <a:lin ang="5400000" scaled="1"/>
          </a:gra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Play a greeting message and wait 5 seconds for input</a:t>
            </a:r>
          </a:p>
          <a:p>
            <a:r>
              <a:rPr lang="en-US" dirty="0" smtClean="0"/>
              <a:t>1 is pressed: output some logging to console and connect the call to my cell via Google Voice</a:t>
            </a:r>
          </a:p>
          <a:p>
            <a:r>
              <a:rPr lang="en-US" dirty="0" smtClean="0"/>
              <a:t>Invalid number is pressed: playback invalid choice and wait another 5 seconds</a:t>
            </a:r>
          </a:p>
          <a:p>
            <a:r>
              <a:rPr lang="en-US" dirty="0" smtClean="0"/>
              <a:t>No input is provided: drop into voicemail</a:t>
            </a:r>
          </a:p>
        </p:txBody>
      </p:sp>
    </p:spTree>
    <p:extLst>
      <p:ext uri="{BB962C8B-B14F-4D97-AF65-F5344CB8AC3E}">
        <p14:creationId xmlns:p14="http://schemas.microsoft.com/office/powerpoint/2010/main" val="16415965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365125"/>
            <a:ext cx="11353800" cy="1325563"/>
          </a:xfrm>
          <a:solidFill>
            <a:schemeClr val="bg1"/>
          </a:solidFill>
        </p:spPr>
        <p:txBody>
          <a:bodyPr/>
          <a:lstStyle/>
          <a:p>
            <a:r>
              <a:rPr lang="en-US" dirty="0" smtClean="0"/>
              <a:t>Conclusion</a:t>
            </a:r>
            <a:endParaRPr lang="en-US" dirty="0"/>
          </a:p>
        </p:txBody>
      </p:sp>
      <p:sp>
        <p:nvSpPr>
          <p:cNvPr id="5" name="Content Placeholder 4"/>
          <p:cNvSpPr>
            <a:spLocks noGrp="1"/>
          </p:cNvSpPr>
          <p:nvPr>
            <p:ph idx="1"/>
          </p:nvPr>
        </p:nvSpPr>
        <p:spPr>
          <a:xfrm>
            <a:off x="838200" y="1825625"/>
            <a:ext cx="10515600" cy="4892416"/>
          </a:xfrm>
          <a:gradFill>
            <a:gsLst>
              <a:gs pos="88000">
                <a:schemeClr val="accent3">
                  <a:lumMod val="5000"/>
                  <a:lumOff val="95000"/>
                </a:schemeClr>
              </a:gs>
              <a:gs pos="100000">
                <a:schemeClr val="accent1">
                  <a:lumMod val="75000"/>
                </a:schemeClr>
              </a:gs>
            </a:gsLst>
            <a:lin ang="5400000" scaled="1"/>
          </a:gradFill>
        </p:spPr>
        <p:txBody>
          <a:bodyPr/>
          <a:lstStyle/>
          <a:p>
            <a:r>
              <a:rPr lang="en-US" dirty="0" smtClean="0"/>
              <a:t>Asterisk is really cool</a:t>
            </a:r>
          </a:p>
          <a:p>
            <a:pPr lvl="1"/>
            <a:r>
              <a:rPr lang="en-US" dirty="0" smtClean="0"/>
              <a:t>It’s impossible to even scratch the surface in 20 minutes, but I hope you get excited about the possibilities</a:t>
            </a:r>
          </a:p>
          <a:p>
            <a:r>
              <a:rPr lang="en-US" dirty="0" smtClean="0"/>
              <a:t>The architecture is sensible and not as scary as you may think</a:t>
            </a:r>
          </a:p>
          <a:p>
            <a:pPr lvl="1"/>
            <a:r>
              <a:rPr lang="en-US" dirty="0" smtClean="0"/>
              <a:t>Especially those with a more GUI-based telephony background</a:t>
            </a:r>
          </a:p>
          <a:p>
            <a:r>
              <a:rPr lang="en-US" dirty="0" smtClean="0"/>
              <a:t>Pick up a copy of an Asterisk book and read the documentation</a:t>
            </a:r>
          </a:p>
          <a:p>
            <a:pPr lvl="1"/>
            <a:r>
              <a:rPr lang="en-US" dirty="0" smtClean="0"/>
              <a:t>Start learning! The hardest part is getting a phone. Hint: use a softphone for experimentation</a:t>
            </a:r>
          </a:p>
          <a:p>
            <a:r>
              <a:rPr lang="en-US" dirty="0" smtClean="0"/>
              <a:t>Thanks for listening!</a:t>
            </a:r>
          </a:p>
          <a:p>
            <a:pPr lvl="1"/>
            <a:r>
              <a:rPr lang="en-US" dirty="0" smtClean="0"/>
              <a:t>This has been a really cool topic for me lately</a:t>
            </a:r>
            <a:endParaRPr lang="en-US" dirty="0"/>
          </a:p>
        </p:txBody>
      </p:sp>
    </p:spTree>
    <p:extLst>
      <p:ext uri="{BB962C8B-B14F-4D97-AF65-F5344CB8AC3E}">
        <p14:creationId xmlns:p14="http://schemas.microsoft.com/office/powerpoint/2010/main" val="19702626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593909"/>
            <a:ext cx="9144000" cy="916053"/>
          </a:xfrm>
          <a:solidFill>
            <a:schemeClr val="bg1"/>
          </a:solidFill>
        </p:spPr>
        <p:txBody>
          <a:bodyPr/>
          <a:lstStyle/>
          <a:p>
            <a:r>
              <a:rPr lang="en-US" dirty="0" smtClean="0"/>
              <a:t>Questions?</a:t>
            </a:r>
            <a:endParaRPr lang="en-US" dirty="0"/>
          </a:p>
        </p:txBody>
      </p:sp>
      <p:sp>
        <p:nvSpPr>
          <p:cNvPr id="5" name="Subtitle 4"/>
          <p:cNvSpPr>
            <a:spLocks noGrp="1"/>
          </p:cNvSpPr>
          <p:nvPr>
            <p:ph type="subTitle" idx="1"/>
          </p:nvPr>
        </p:nvSpPr>
        <p:spPr>
          <a:xfrm>
            <a:off x="1524000" y="3602037"/>
            <a:ext cx="9144000" cy="2070629"/>
          </a:xfrm>
          <a:solidFill>
            <a:schemeClr val="bg1"/>
          </a:solidFill>
        </p:spPr>
        <p:txBody>
          <a:bodyPr>
            <a:normAutofit/>
          </a:bodyPr>
          <a:lstStyle/>
          <a:p>
            <a:r>
              <a:rPr lang="en-US" dirty="0" smtClean="0"/>
              <a:t>Anthony </a:t>
            </a:r>
            <a:r>
              <a:rPr lang="en-US" dirty="0" smtClean="0"/>
              <a:t>Critelli</a:t>
            </a:r>
          </a:p>
          <a:p>
            <a:r>
              <a:rPr lang="en-US" dirty="0" smtClean="0"/>
              <a:t>@</a:t>
            </a:r>
            <a:r>
              <a:rPr lang="en-US" dirty="0" err="1" smtClean="0"/>
              <a:t>acritelli</a:t>
            </a:r>
            <a:endParaRPr lang="en-US" dirty="0" smtClean="0"/>
          </a:p>
          <a:p>
            <a:r>
              <a:rPr lang="en-US" dirty="0" smtClean="0"/>
              <a:t>www.acritelli.com</a:t>
            </a:r>
          </a:p>
          <a:p>
            <a:r>
              <a:rPr lang="en-US" dirty="0" smtClean="0"/>
              <a:t>aac3771@</a:t>
            </a:r>
            <a:r>
              <a:rPr lang="en-US" dirty="0" smtClean="0"/>
              <a:t>rit.edu</a:t>
            </a:r>
          </a:p>
          <a:p>
            <a:endParaRPr lang="en-US" dirty="0"/>
          </a:p>
        </p:txBody>
      </p:sp>
    </p:spTree>
    <p:extLst>
      <p:ext uri="{BB962C8B-B14F-4D97-AF65-F5344CB8AC3E}">
        <p14:creationId xmlns:p14="http://schemas.microsoft.com/office/powerpoint/2010/main" val="543774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2603241"/>
            <a:ext cx="9144000" cy="906722"/>
          </a:xfrm>
          <a:solidFill>
            <a:schemeClr val="bg1"/>
          </a:solidFill>
        </p:spPr>
        <p:txBody>
          <a:bodyPr>
            <a:normAutofit fontScale="90000"/>
          </a:bodyPr>
          <a:lstStyle/>
          <a:p>
            <a:r>
              <a:rPr lang="en-US" dirty="0" smtClean="0"/>
              <a:t>Before we get to Asterisk</a:t>
            </a:r>
            <a:endParaRPr lang="en-US" dirty="0"/>
          </a:p>
        </p:txBody>
      </p:sp>
      <p:sp>
        <p:nvSpPr>
          <p:cNvPr id="5" name="Subtitle 4"/>
          <p:cNvSpPr>
            <a:spLocks noGrp="1"/>
          </p:cNvSpPr>
          <p:nvPr>
            <p:ph type="subTitle" idx="1"/>
          </p:nvPr>
        </p:nvSpPr>
        <p:spPr>
          <a:xfrm>
            <a:off x="1524000" y="3602038"/>
            <a:ext cx="9144000" cy="438117"/>
          </a:xfrm>
          <a:solidFill>
            <a:schemeClr val="bg1"/>
          </a:solidFill>
        </p:spPr>
        <p:txBody>
          <a:bodyPr>
            <a:normAutofit/>
          </a:bodyPr>
          <a:lstStyle/>
          <a:p>
            <a:r>
              <a:rPr lang="en-US" dirty="0" smtClean="0"/>
              <a:t>A bit about IP telephony</a:t>
            </a:r>
            <a:endParaRPr lang="en-US" dirty="0"/>
          </a:p>
        </p:txBody>
      </p:sp>
    </p:spTree>
    <p:extLst>
      <p:ext uri="{BB962C8B-B14F-4D97-AF65-F5344CB8AC3E}">
        <p14:creationId xmlns:p14="http://schemas.microsoft.com/office/powerpoint/2010/main" val="3452291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1325563"/>
          </a:xfrm>
          <a:solidFill>
            <a:schemeClr val="bg1"/>
          </a:solidFill>
        </p:spPr>
        <p:txBody>
          <a:bodyPr/>
          <a:lstStyle/>
          <a:p>
            <a:r>
              <a:rPr lang="en-US" dirty="0" smtClean="0"/>
              <a:t>Protocols</a:t>
            </a:r>
            <a:endParaRPr lang="en-US" dirty="0"/>
          </a:p>
        </p:txBody>
      </p:sp>
      <p:sp>
        <p:nvSpPr>
          <p:cNvPr id="3" name="Content Placeholder 2"/>
          <p:cNvSpPr>
            <a:spLocks noGrp="1"/>
          </p:cNvSpPr>
          <p:nvPr>
            <p:ph idx="1"/>
          </p:nvPr>
        </p:nvSpPr>
        <p:spPr>
          <a:xfrm>
            <a:off x="838200" y="1825624"/>
            <a:ext cx="10515600" cy="5032375"/>
          </a:xfrm>
          <a:gradFill flip="none" rotWithShape="1">
            <a:gsLst>
              <a:gs pos="88000">
                <a:schemeClr val="accent3">
                  <a:lumMod val="5000"/>
                  <a:lumOff val="95000"/>
                </a:schemeClr>
              </a:gs>
              <a:gs pos="100000">
                <a:schemeClr val="accent1">
                  <a:lumMod val="75000"/>
                </a:schemeClr>
              </a:gs>
            </a:gsLst>
            <a:lin ang="5400000" scaled="1"/>
            <a:tileRect/>
          </a:gradFill>
          <a:ln>
            <a:solidFill>
              <a:schemeClr val="accent1"/>
            </a:solidFill>
          </a:ln>
        </p:spPr>
        <p:txBody>
          <a:bodyPr/>
          <a:lstStyle/>
          <a:p>
            <a:r>
              <a:rPr lang="en-US" dirty="0" smtClean="0"/>
              <a:t>We usually talk about two protocols in VoIP architectures</a:t>
            </a:r>
          </a:p>
          <a:p>
            <a:r>
              <a:rPr lang="en-US" dirty="0" smtClean="0"/>
              <a:t>Signaling – carries information about call setup, routing, teardown, etc.</a:t>
            </a:r>
          </a:p>
          <a:p>
            <a:pPr lvl="1"/>
            <a:r>
              <a:rPr lang="en-US" dirty="0" smtClean="0"/>
              <a:t>Session Initiation Protocol (SIP)</a:t>
            </a:r>
          </a:p>
          <a:p>
            <a:pPr lvl="1"/>
            <a:r>
              <a:rPr lang="en-US" dirty="0" smtClean="0"/>
              <a:t>Skinny Client Control Protocol (SCCP)</a:t>
            </a:r>
          </a:p>
          <a:p>
            <a:pPr lvl="1"/>
            <a:r>
              <a:rPr lang="en-US" dirty="0" smtClean="0"/>
              <a:t>H.323</a:t>
            </a:r>
          </a:p>
          <a:p>
            <a:r>
              <a:rPr lang="en-US" dirty="0" smtClean="0"/>
              <a:t>Transport – carries the actual encoded audio or video</a:t>
            </a:r>
          </a:p>
          <a:p>
            <a:pPr lvl="1"/>
            <a:r>
              <a:rPr lang="en-US" dirty="0" err="1" smtClean="0"/>
              <a:t>Realtime</a:t>
            </a:r>
            <a:r>
              <a:rPr lang="en-US" dirty="0" smtClean="0"/>
              <a:t> Transport Protocol</a:t>
            </a:r>
          </a:p>
          <a:p>
            <a:pPr lvl="1"/>
            <a:r>
              <a:rPr lang="en-US" dirty="0" err="1" smtClean="0"/>
              <a:t>Realtime</a:t>
            </a:r>
            <a:r>
              <a:rPr lang="en-US" dirty="0" smtClean="0"/>
              <a:t> Transport Control Protocol</a:t>
            </a:r>
            <a:endParaRPr lang="en-US" dirty="0"/>
          </a:p>
        </p:txBody>
      </p:sp>
    </p:spTree>
    <p:extLst>
      <p:ext uri="{BB962C8B-B14F-4D97-AF65-F5344CB8AC3E}">
        <p14:creationId xmlns:p14="http://schemas.microsoft.com/office/powerpoint/2010/main" val="584164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61864" y="1133154"/>
            <a:ext cx="6068272" cy="4591691"/>
          </a:xfrm>
          <a:prstGeom prst="rect">
            <a:avLst/>
          </a:prstGeom>
        </p:spPr>
      </p:pic>
    </p:spTree>
    <p:extLst>
      <p:ext uri="{BB962C8B-B14F-4D97-AF65-F5344CB8AC3E}">
        <p14:creationId xmlns:p14="http://schemas.microsoft.com/office/powerpoint/2010/main" val="3410888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2677885"/>
            <a:ext cx="9144000" cy="832077"/>
          </a:xfrm>
          <a:solidFill>
            <a:schemeClr val="bg1"/>
          </a:solidFill>
        </p:spPr>
        <p:txBody>
          <a:bodyPr>
            <a:normAutofit fontScale="90000"/>
          </a:bodyPr>
          <a:lstStyle/>
          <a:p>
            <a:r>
              <a:rPr lang="en-US" dirty="0" smtClean="0"/>
              <a:t>Now onto Asterisk</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477518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2621903"/>
            <a:ext cx="9144000" cy="888060"/>
          </a:xfrm>
          <a:solidFill>
            <a:schemeClr val="bg1"/>
          </a:solidFill>
        </p:spPr>
        <p:txBody>
          <a:bodyPr>
            <a:normAutofit fontScale="90000"/>
          </a:bodyPr>
          <a:lstStyle/>
          <a:p>
            <a:r>
              <a:rPr lang="en-US" dirty="0" smtClean="0"/>
              <a:t>What is Asterisk?</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69711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79983" y="2281335"/>
            <a:ext cx="9144000" cy="2387600"/>
          </a:xfrm>
          <a:solidFill>
            <a:schemeClr val="bg1"/>
          </a:solidFill>
        </p:spPr>
        <p:txBody>
          <a:bodyPr>
            <a:normAutofit fontScale="90000"/>
          </a:bodyPr>
          <a:lstStyle/>
          <a:p>
            <a:r>
              <a:rPr lang="en-US" dirty="0" smtClean="0"/>
              <a:t>“Asterisk is like a box of Legos for people who want to create communications applications.”</a:t>
            </a:r>
          </a:p>
        </p:txBody>
      </p:sp>
      <p:sp>
        <p:nvSpPr>
          <p:cNvPr id="3" name="Title 3"/>
          <p:cNvSpPr txBox="1">
            <a:spLocks/>
          </p:cNvSpPr>
          <p:nvPr/>
        </p:nvSpPr>
        <p:spPr>
          <a:xfrm>
            <a:off x="0" y="6522098"/>
            <a:ext cx="12191999" cy="335902"/>
          </a:xfrm>
          <a:prstGeom prst="rect">
            <a:avLst/>
          </a:prstGeom>
          <a:solidFill>
            <a:schemeClr val="bg1"/>
          </a:solidFill>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200" dirty="0" smtClean="0">
                <a:hlinkClick r:id="rId3"/>
              </a:rPr>
              <a:t>www.asterisk.org</a:t>
            </a:r>
            <a:endParaRPr lang="en-US" sz="1200" dirty="0"/>
          </a:p>
        </p:txBody>
      </p:sp>
    </p:spTree>
    <p:extLst>
      <p:ext uri="{BB962C8B-B14F-4D97-AF65-F5344CB8AC3E}">
        <p14:creationId xmlns:p14="http://schemas.microsoft.com/office/powerpoint/2010/main" val="346141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1325563"/>
          </a:xfrm>
          <a:solidFill>
            <a:schemeClr val="bg1"/>
          </a:solidFill>
        </p:spPr>
        <p:txBody>
          <a:bodyPr/>
          <a:lstStyle/>
          <a:p>
            <a:r>
              <a:rPr lang="en-US" dirty="0"/>
              <a:t>But really, what is it?</a:t>
            </a:r>
          </a:p>
        </p:txBody>
      </p:sp>
      <p:sp>
        <p:nvSpPr>
          <p:cNvPr id="3" name="Content Placeholder 2"/>
          <p:cNvSpPr>
            <a:spLocks noGrp="1"/>
          </p:cNvSpPr>
          <p:nvPr>
            <p:ph idx="1"/>
          </p:nvPr>
        </p:nvSpPr>
        <p:spPr>
          <a:xfrm>
            <a:off x="838200" y="1825624"/>
            <a:ext cx="10515600" cy="5032375"/>
          </a:xfrm>
          <a:gradFill flip="none" rotWithShape="1">
            <a:gsLst>
              <a:gs pos="88000">
                <a:schemeClr val="accent3">
                  <a:lumMod val="5000"/>
                  <a:lumOff val="95000"/>
                </a:schemeClr>
              </a:gs>
              <a:gs pos="100000">
                <a:schemeClr val="accent1">
                  <a:lumMod val="75000"/>
                </a:schemeClr>
              </a:gs>
            </a:gsLst>
            <a:lin ang="5400000" scaled="1"/>
            <a:tileRect/>
          </a:gradFill>
          <a:ln>
            <a:solidFill>
              <a:schemeClr val="accent1"/>
            </a:solidFill>
          </a:ln>
        </p:spPr>
        <p:txBody>
          <a:bodyPr/>
          <a:lstStyle/>
          <a:p>
            <a:r>
              <a:rPr lang="en-US" dirty="0"/>
              <a:t>A free (GPL) private branch exchange for handling both IP and traditional phone calls</a:t>
            </a:r>
          </a:p>
          <a:p>
            <a:r>
              <a:rPr lang="en-US" dirty="0"/>
              <a:t>But it does *so* much more</a:t>
            </a:r>
          </a:p>
          <a:p>
            <a:pPr lvl="1"/>
            <a:r>
              <a:rPr lang="en-US" dirty="0"/>
              <a:t>Video</a:t>
            </a:r>
          </a:p>
          <a:p>
            <a:pPr lvl="1"/>
            <a:r>
              <a:rPr lang="en-US" dirty="0"/>
              <a:t>Conferencing</a:t>
            </a:r>
          </a:p>
          <a:p>
            <a:pPr lvl="1"/>
            <a:r>
              <a:rPr lang="en-US" dirty="0"/>
              <a:t>XMPP integration</a:t>
            </a:r>
          </a:p>
          <a:p>
            <a:pPr lvl="1"/>
            <a:r>
              <a:rPr lang="en-US" dirty="0"/>
              <a:t>Voicemail</a:t>
            </a:r>
          </a:p>
          <a:p>
            <a:pPr lvl="1"/>
            <a:r>
              <a:rPr lang="en-US" dirty="0"/>
              <a:t>IVR – Interactive Voice Response, menu-driven applications</a:t>
            </a:r>
          </a:p>
          <a:p>
            <a:pPr lvl="1"/>
            <a:r>
              <a:rPr lang="en-US" dirty="0"/>
              <a:t>Database integration</a:t>
            </a:r>
          </a:p>
          <a:p>
            <a:pPr lvl="1"/>
            <a:r>
              <a:rPr lang="en-US" dirty="0"/>
              <a:t>Google Voice</a:t>
            </a:r>
          </a:p>
          <a:p>
            <a:pPr lvl="1"/>
            <a:r>
              <a:rPr lang="en-US" dirty="0"/>
              <a:t>The possibilities are really endless</a:t>
            </a:r>
          </a:p>
        </p:txBody>
      </p:sp>
    </p:spTree>
    <p:extLst>
      <p:ext uri="{BB962C8B-B14F-4D97-AF65-F5344CB8AC3E}">
        <p14:creationId xmlns:p14="http://schemas.microsoft.com/office/powerpoint/2010/main" val="1915444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2538663"/>
            <a:ext cx="9144000" cy="971300"/>
          </a:xfrm>
          <a:solidFill>
            <a:schemeClr val="bg1"/>
          </a:solidFill>
        </p:spPr>
        <p:txBody>
          <a:bodyPr/>
          <a:lstStyle/>
          <a:p>
            <a:r>
              <a:rPr lang="en-US" dirty="0" smtClean="0"/>
              <a:t>How does it do it?</a:t>
            </a:r>
            <a:endParaRPr lang="en-US" dirty="0"/>
          </a:p>
        </p:txBody>
      </p:sp>
      <p:sp>
        <p:nvSpPr>
          <p:cNvPr id="5" name="Subtitle 4"/>
          <p:cNvSpPr>
            <a:spLocks noGrp="1"/>
          </p:cNvSpPr>
          <p:nvPr>
            <p:ph type="subTitle" idx="1"/>
          </p:nvPr>
        </p:nvSpPr>
        <p:spPr>
          <a:xfrm>
            <a:off x="1524000" y="3602038"/>
            <a:ext cx="9144000" cy="500730"/>
          </a:xfrm>
          <a:solidFill>
            <a:schemeClr val="bg1"/>
          </a:solidFill>
        </p:spPr>
        <p:txBody>
          <a:bodyPr/>
          <a:lstStyle/>
          <a:p>
            <a:r>
              <a:rPr lang="en-US" dirty="0" smtClean="0"/>
              <a:t>A quick overview of Asterisk architecture</a:t>
            </a:r>
            <a:endParaRPr lang="en-US" dirty="0"/>
          </a:p>
        </p:txBody>
      </p:sp>
    </p:spTree>
    <p:extLst>
      <p:ext uri="{BB962C8B-B14F-4D97-AF65-F5344CB8AC3E}">
        <p14:creationId xmlns:p14="http://schemas.microsoft.com/office/powerpoint/2010/main" val="2870418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83</TotalTime>
  <Words>1365</Words>
  <Application>Microsoft Macintosh PowerPoint</Application>
  <PresentationFormat>Custom</PresentationFormat>
  <Paragraphs>113</Paragraphs>
  <Slides>18</Slides>
  <Notes>10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A gentle introduction to Asterisk</vt:lpstr>
      <vt:lpstr>Before we get to Asterisk</vt:lpstr>
      <vt:lpstr>Protocols</vt:lpstr>
      <vt:lpstr>PowerPoint Presentation</vt:lpstr>
      <vt:lpstr>Now onto Asterisk</vt:lpstr>
      <vt:lpstr>What is Asterisk?</vt:lpstr>
      <vt:lpstr>“Asterisk is like a box of Legos for people who want to create communications applications.”</vt:lpstr>
      <vt:lpstr>But really, what is it?</vt:lpstr>
      <vt:lpstr>How does it do it?</vt:lpstr>
      <vt:lpstr>Asterisk Architecture</vt:lpstr>
      <vt:lpstr>https://wiki.asterisk.org/wiki/display/AST/Asterisk+Architecture%2C+The+Big+Picture </vt:lpstr>
      <vt:lpstr>Examples are better than theory</vt:lpstr>
      <vt:lpstr>A scenario – what if I wanted to…</vt:lpstr>
      <vt:lpstr>Sounds a lot like coding, doesn’t it?</vt:lpstr>
      <vt:lpstr>PowerPoint Presentation</vt:lpstr>
      <vt:lpstr>PowerPoint Presentation</vt:lpstr>
      <vt:lpstr>Conclusion</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gentle introduction to Asterisk</dc:title>
  <dc:creator>Anthony Critelli</dc:creator>
  <cp:lastModifiedBy>Anthony Critelli</cp:lastModifiedBy>
  <cp:revision>25</cp:revision>
  <dcterms:created xsi:type="dcterms:W3CDTF">2014-04-04T04:16:21Z</dcterms:created>
  <dcterms:modified xsi:type="dcterms:W3CDTF">2014-04-19T14:53:53Z</dcterms:modified>
</cp:coreProperties>
</file>