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8" r:id="rId4"/>
    <p:sldId id="259" r:id="rId5"/>
    <p:sldId id="261" r:id="rId6"/>
    <p:sldId id="290" r:id="rId7"/>
    <p:sldId id="262" r:id="rId8"/>
    <p:sldId id="260" r:id="rId9"/>
    <p:sldId id="263" r:id="rId10"/>
    <p:sldId id="264" r:id="rId11"/>
    <p:sldId id="265" r:id="rId12"/>
    <p:sldId id="266" r:id="rId13"/>
    <p:sldId id="268" r:id="rId14"/>
    <p:sldId id="269" r:id="rId15"/>
    <p:sldId id="267" r:id="rId16"/>
    <p:sldId id="278" r:id="rId17"/>
    <p:sldId id="270" r:id="rId18"/>
    <p:sldId id="271" r:id="rId19"/>
    <p:sldId id="272" r:id="rId20"/>
    <p:sldId id="273" r:id="rId21"/>
    <p:sldId id="279" r:id="rId22"/>
    <p:sldId id="275" r:id="rId23"/>
    <p:sldId id="274" r:id="rId24"/>
    <p:sldId id="280" r:id="rId25"/>
    <p:sldId id="276" r:id="rId26"/>
    <p:sldId id="304" r:id="rId27"/>
    <p:sldId id="305" r:id="rId28"/>
    <p:sldId id="306" r:id="rId29"/>
    <p:sldId id="277" r:id="rId30"/>
    <p:sldId id="281" r:id="rId31"/>
    <p:sldId id="302" r:id="rId32"/>
    <p:sldId id="282" r:id="rId33"/>
    <p:sldId id="283" r:id="rId34"/>
    <p:sldId id="307" r:id="rId35"/>
    <p:sldId id="284" r:id="rId36"/>
    <p:sldId id="285" r:id="rId37"/>
    <p:sldId id="286" r:id="rId38"/>
    <p:sldId id="292" r:id="rId39"/>
    <p:sldId id="288" r:id="rId40"/>
    <p:sldId id="293" r:id="rId41"/>
    <p:sldId id="295" r:id="rId42"/>
    <p:sldId id="303" r:id="rId43"/>
    <p:sldId id="296" r:id="rId44"/>
    <p:sldId id="300" r:id="rId45"/>
    <p:sldId id="299" r:id="rId46"/>
    <p:sldId id="298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596" autoAdjust="0"/>
  </p:normalViewPr>
  <p:slideViewPr>
    <p:cSldViewPr snapToGrid="0" snapToObjects="1">
      <p:cViewPr varScale="1">
        <p:scale>
          <a:sx n="68" d="100"/>
          <a:sy n="68" d="100"/>
        </p:scale>
        <p:origin x="-226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6" d="100"/>
        <a:sy n="4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2111B-AA6A-1E43-AA6F-D77FD8CB6482}" type="datetimeFigureOut">
              <a:rPr lang="en-US" smtClean="0"/>
              <a:t>4/11/15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2FA65-6352-2F48-962A-6B9E1BFF4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063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08F277-87CD-6243-BDA0-6AAF0FCA7ACB}" type="datetimeFigureOut">
              <a:rPr lang="en-US" smtClean="0"/>
              <a:t>4/11/15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DA262-CD85-3A49-8EB2-53D85594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244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ISTS</a:t>
            </a:r>
            <a:r>
              <a:rPr lang="en-US" baseline="0" dirty="0" smtClean="0"/>
              <a:t> is unique because of the ability for blue teams to attack each other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Red team featured professionals from Box, </a:t>
            </a:r>
            <a:r>
              <a:rPr lang="en-US" baseline="0" dirty="0" err="1" smtClean="0"/>
              <a:t>Mandiant</a:t>
            </a:r>
            <a:r>
              <a:rPr lang="en-US" baseline="0" dirty="0" smtClean="0"/>
              <a:t>, Raphael </a:t>
            </a:r>
            <a:r>
              <a:rPr lang="en-US" baseline="0" dirty="0" err="1" smtClean="0"/>
              <a:t>Mudge</a:t>
            </a:r>
            <a:r>
              <a:rPr lang="en-US" baseline="0" dirty="0" smtClean="0"/>
              <a:t> (developer of Cobalt Strike)</a:t>
            </a:r>
          </a:p>
          <a:p>
            <a:pPr marL="171450" lvl="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84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Asterisk is free</a:t>
            </a:r>
            <a:r>
              <a:rPr lang="en-US" baseline="0" dirty="0" smtClean="0"/>
              <a:t> and doesn’t limit us to the vendor specificity found in many other solutions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Can be installed on Linux, right alongside other services on a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299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Asterisk is installed on</a:t>
            </a:r>
            <a:r>
              <a:rPr lang="en-US" baseline="0" dirty="0" smtClean="0"/>
              <a:t> a regular box, not a dedicated server. It shares resources with other competition services.</a:t>
            </a:r>
          </a:p>
          <a:p>
            <a:pPr marL="171450" indent="-171450" algn="l">
              <a:buFont typeface="Arial"/>
              <a:buChar char="•"/>
            </a:pPr>
            <a:r>
              <a:rPr lang="en-US" dirty="0" smtClean="0"/>
              <a:t>Last year, voice was added as a sort of last minute “this would be cool” kind of thing</a:t>
            </a:r>
          </a:p>
          <a:p>
            <a:pPr marL="171450" indent="-171450" algn="l">
              <a:buFont typeface="Arial"/>
              <a:buChar char="•"/>
            </a:pPr>
            <a:r>
              <a:rPr lang="en-US" dirty="0" smtClean="0"/>
              <a:t>This year, we worked hard to really develop a voice architecture that matches (somewhat) a real-world voice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5575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Examples of notable vulnerabilities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Using the “service” command also started a </a:t>
            </a:r>
            <a:r>
              <a:rPr lang="en-US" dirty="0" err="1" smtClean="0"/>
              <a:t>netcat</a:t>
            </a:r>
            <a:r>
              <a:rPr lang="en-US" dirty="0" smtClean="0"/>
              <a:t> listener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HTTP DELETE requests</a:t>
            </a:r>
            <a:r>
              <a:rPr lang="en-US" baseline="0" dirty="0" smtClean="0"/>
              <a:t> would do a bunch of things like dropping the firewall, starting a listener, resetting the root password</a:t>
            </a:r>
          </a:p>
          <a:p>
            <a:pPr marL="171450" lvl="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1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056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Dropping</a:t>
            </a:r>
            <a:r>
              <a:rPr lang="en-US" baseline="0" dirty="0" smtClean="0"/>
              <a:t> the firewall simply involved a system call to “</a:t>
            </a:r>
            <a:r>
              <a:rPr lang="en-US" baseline="0" dirty="0" err="1" smtClean="0"/>
              <a:t>iptables</a:t>
            </a:r>
            <a:r>
              <a:rPr lang="en-US" baseline="0" dirty="0" smtClean="0"/>
              <a:t> –F” in the </a:t>
            </a:r>
            <a:r>
              <a:rPr lang="en-US" baseline="0" dirty="0" err="1" smtClean="0"/>
              <a:t>extensions.conf</a:t>
            </a:r>
            <a:r>
              <a:rPr lang="en-US" baseline="0" dirty="0" smtClean="0"/>
              <a:t> file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 second was a queue configuration on the white team PBX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Red team and white team were members of a queue for incoming calls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Music on hold was “Where the Hood At?”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9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917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3070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Basically,</a:t>
            </a:r>
            <a:r>
              <a:rPr lang="en-US" baseline="0" dirty="0" smtClean="0"/>
              <a:t> all vulnerabilities involve </a:t>
            </a:r>
            <a:r>
              <a:rPr lang="en-US" baseline="0" dirty="0" err="1" smtClean="0"/>
              <a:t>dialplan</a:t>
            </a:r>
            <a:r>
              <a:rPr lang="en-US" baseline="0" dirty="0" smtClean="0"/>
              <a:t> code that executes system commands with root privileges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All were visible, but you had to know where to look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588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The goal was to raise awareness of the dangers of voice misconfiguration, especially when voice interfaces with other systems (or the underlying OS)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Consider the implications of a call server interacting with a database</a:t>
            </a:r>
            <a:r>
              <a:rPr lang="en-US" baseline="0" dirty="0" smtClean="0"/>
              <a:t> using values obtained from SIP packets. Injection attacks become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658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45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839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Overall,</a:t>
            </a:r>
            <a:r>
              <a:rPr lang="en-US" baseline="0" dirty="0" smtClean="0"/>
              <a:t> just look for ways to integrate voice more into the competition like any other service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Scoring voice would be unique, as it would more rely on polling the white team server and placing test calls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958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How many programs</a:t>
            </a:r>
            <a:r>
              <a:rPr lang="en-US" baseline="0" dirty="0" smtClean="0"/>
              <a:t> teach voice systems?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How many voice systems take the “Here you go, </a:t>
            </a:r>
            <a:r>
              <a:rPr lang="en-US" baseline="0" dirty="0" err="1" smtClean="0"/>
              <a:t>sysadmin</a:t>
            </a:r>
            <a:r>
              <a:rPr lang="en-US" baseline="0" dirty="0" smtClean="0"/>
              <a:t>. Learn this technology.” approach.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Voice system fraud isn’t necessarily just about making international calls anymore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Although that is certainly an element</a:t>
            </a:r>
          </a:p>
          <a:p>
            <a:pPr marL="171450" lvl="0" indent="-171450">
              <a:buFont typeface="Arial"/>
              <a:buChar char="•"/>
            </a:pPr>
            <a:r>
              <a:rPr lang="en-US" dirty="0" smtClean="0"/>
              <a:t>Users of voice systems have certain privacy expectations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974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We need to ensure that the relationships between voice servers and other</a:t>
            </a:r>
            <a:r>
              <a:rPr lang="en-US" baseline="0" dirty="0" smtClean="0"/>
              <a:t> systems are secure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Including the transfer of data between those systems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baseline="0" dirty="0" smtClean="0"/>
              <a:t>The 500&amp;SIP/</a:t>
            </a:r>
            <a:r>
              <a:rPr lang="en-US" baseline="0" dirty="0" err="1" smtClean="0"/>
              <a:t>itsp</a:t>
            </a:r>
            <a:r>
              <a:rPr lang="en-US" baseline="0" dirty="0" smtClean="0"/>
              <a:t>/14165551212 example would cause the SIP driver to place an outgoing call via the ITSP peer, which would allow arbitrary calls to be placed if this peer were available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4932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331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5382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Voice</a:t>
            </a:r>
            <a:r>
              <a:rPr lang="en-US" baseline="0" dirty="0" smtClean="0"/>
              <a:t> and UC is also fun and can be done at home with freely available technology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825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The provided</a:t>
            </a:r>
            <a:r>
              <a:rPr lang="en-US" baseline="0" dirty="0" smtClean="0"/>
              <a:t> link provides an excellent explanation of various tools, their usage, and the vulnerabilities that they exploit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445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l">
              <a:buFont typeface="Arial"/>
              <a:buChar char="•"/>
            </a:pPr>
            <a:r>
              <a:rPr lang="en-US" dirty="0" smtClean="0"/>
              <a:t>Remember that the competition is aimed at college students. VoIP isn’t a commonly taught subject, and participants aren’t going to be entirely ready. </a:t>
            </a:r>
          </a:p>
          <a:p>
            <a:pPr marL="628650" lvl="1" indent="-171450" algn="l">
              <a:buFont typeface="Arial"/>
              <a:buChar char="•"/>
            </a:pPr>
            <a:r>
              <a:rPr lang="en-US" dirty="0" smtClean="0"/>
              <a:t>The other services (AD, SMTP,</a:t>
            </a:r>
            <a:r>
              <a:rPr lang="en-US" baseline="0" dirty="0" smtClean="0"/>
              <a:t> SSH, FTP, </a:t>
            </a:r>
            <a:r>
              <a:rPr lang="en-US" baseline="0" dirty="0" err="1" smtClean="0"/>
              <a:t>etc</a:t>
            </a:r>
            <a:r>
              <a:rPr lang="en-US" baseline="0" dirty="0" smtClean="0"/>
              <a:t>) are far more common and likely to be known</a:t>
            </a:r>
          </a:p>
          <a:p>
            <a:pPr marL="171450" lvl="0" indent="-171450" algn="l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893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This is the fake topology. Participants</a:t>
            </a:r>
            <a:r>
              <a:rPr lang="en-US" baseline="0" dirty="0" smtClean="0"/>
              <a:t> had to discover the real topology on game day.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82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Most voice systems are moving toward</a:t>
            </a:r>
            <a:r>
              <a:rPr lang="en-US" baseline="0" dirty="0" smtClean="0"/>
              <a:t> SIP for signaling.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Text-based protocol format, very similar to HTTP makes it easier to troubleshoot.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SCCP and MGCP are other commonly seen protocols in Cisco environments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RTCP – </a:t>
            </a:r>
            <a:r>
              <a:rPr lang="en-US" baseline="0" dirty="0" err="1" smtClean="0"/>
              <a:t>Realtime</a:t>
            </a:r>
            <a:r>
              <a:rPr lang="en-US" baseline="0" dirty="0" smtClean="0"/>
              <a:t> transport control protocol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Sister protocol to RTP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Collects call statistics</a:t>
            </a:r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932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Within an enterprise, a call server will handle the signaling between phones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Phones will then communicate directly using RTP and RTCP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Some statistics may still be collected</a:t>
            </a:r>
            <a:r>
              <a:rPr lang="en-US" baseline="0" dirty="0" smtClean="0"/>
              <a:t> by a central call server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The call server typically handles both the signaling and transport for calls leaving the enterprise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This is a very simple example. Voice topologies can be very complex, integrating many individual servers to accomplish various tasks (registration, signaling, statistics, etc.)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8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Plaintext protocols make for easy eavesdropping</a:t>
            </a:r>
            <a:r>
              <a:rPr lang="en-US" baseline="0" dirty="0" smtClean="0"/>
              <a:t> and enumeration</a:t>
            </a:r>
          </a:p>
          <a:p>
            <a:pPr marL="628650" lvl="1" indent="-171450">
              <a:buFont typeface="Arial"/>
              <a:buChar char="•"/>
            </a:pPr>
            <a:r>
              <a:rPr lang="en-US" dirty="0" smtClean="0"/>
              <a:t>SIP – eavesdrop and enumerate extensions on the network, calling pattern, digits,</a:t>
            </a:r>
            <a:r>
              <a:rPr lang="en-US" baseline="0" dirty="0" smtClean="0"/>
              <a:t> etc.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RTP – reconstruct entire calls, inject fake audio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SIP authentication is based on HTTP authentication, using MD5 hashing of a password with a bunch of known values</a:t>
            </a:r>
          </a:p>
          <a:p>
            <a:pPr marL="171450" lvl="0" indent="-171450">
              <a:buFont typeface="Arial"/>
              <a:buChar char="•"/>
            </a:pPr>
            <a:r>
              <a:rPr lang="en-US" dirty="0" smtClean="0"/>
              <a:t>Security configuration can be very challenging.</a:t>
            </a:r>
            <a:r>
              <a:rPr lang="en-US" baseline="0" dirty="0" smtClean="0"/>
              <a:t> While the protocols may be standard, the vendor configurations are not. This creates difficulty for an IT service that we might want to be particularly customizable.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32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Poorly</a:t>
            </a:r>
            <a:r>
              <a:rPr lang="en-US" baseline="0" dirty="0" smtClean="0"/>
              <a:t> secured voicemail or conferences bridges with features enabled are a very common attack vector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Glaring vulnerabilities</a:t>
            </a:r>
            <a:r>
              <a:rPr lang="en-US" baseline="0" dirty="0" smtClean="0"/>
              <a:t> are: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Fun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Useful for learning how to recognize where to look for misconfigurations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r>
              <a:rPr lang="en-US" dirty="0" smtClean="0"/>
              <a:t>S/MIME can</a:t>
            </a:r>
            <a:r>
              <a:rPr lang="en-US" baseline="0" dirty="0" smtClean="0"/>
              <a:t> also be used to secure SIP, but there aren’t many implementations using it</a:t>
            </a:r>
          </a:p>
          <a:p>
            <a:pPr marL="171450" indent="-171450">
              <a:buFont typeface="Arial"/>
              <a:buChar char="•"/>
            </a:pPr>
            <a:r>
              <a:rPr lang="en-US" baseline="0" dirty="0" smtClean="0"/>
              <a:t>There are two major approaches to securing RTP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Set up a key in the signaling protocol (ex: SDES in SIP)</a:t>
            </a:r>
          </a:p>
          <a:p>
            <a:pPr marL="628650" lvl="1" indent="-171450">
              <a:buFont typeface="Arial"/>
              <a:buChar char="•"/>
            </a:pPr>
            <a:r>
              <a:rPr lang="en-US" baseline="0" dirty="0" smtClean="0"/>
              <a:t>Allow the media protocol to handle this (ex: ZRTP)</a:t>
            </a:r>
          </a:p>
          <a:p>
            <a:pPr marL="171450" lvl="0" indent="-171450">
              <a:buFont typeface="Arial"/>
              <a:buChar char="•"/>
            </a:pPr>
            <a:r>
              <a:rPr lang="en-US" baseline="0" dirty="0" smtClean="0"/>
              <a:t>TLS isn’t usually used for media transport because we want a connectionless conversation for media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EDA262-CD85-3A49-8EB2-53D8559499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109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558ED5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C17F3-642E-4640-991B-C5F8C1BAE54C}" type="datetime1">
              <a:rPr lang="en-US" smtClean="0"/>
              <a:t>4/11/15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66027"/>
            <a:ext cx="9144000" cy="310896"/>
          </a:xfrm>
          <a:solidFill>
            <a:schemeClr val="accent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31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748B-AEC2-764B-AE53-51AEC01927FD}" type="datetime1">
              <a:rPr lang="en-US" smtClean="0"/>
              <a:t>4/11/15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816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98C07-FA4D-2B48-9953-A77A20F0244C}" type="datetime1">
              <a:rPr lang="en-US" smtClean="0"/>
              <a:t>4/11/15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903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C7780-9B1B-EA44-A3D4-E0BB20FAAFE9}" type="datetime1">
              <a:rPr lang="en-US" smtClean="0"/>
              <a:t>4/11/15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49436"/>
            <a:ext cx="9144000" cy="308564"/>
          </a:xfrm>
          <a:solidFill>
            <a:schemeClr val="accent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70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12E20-8BD6-4749-B307-87B7A4BAFB2F}" type="datetime1">
              <a:rPr lang="en-US" smtClean="0"/>
              <a:t>4/11/15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533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194F1-D696-A547-94F4-325ED8270A11}" type="datetime1">
              <a:rPr lang="en-US" smtClean="0"/>
              <a:t>4/11/15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7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D363C-C1E7-0248-81DC-8821A8C9D2B4}" type="datetime1">
              <a:rPr lang="en-US" smtClean="0"/>
              <a:t>4/11/15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80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900A3-36D5-594D-BADC-1C03A8B9C1F7}" type="datetime1">
              <a:rPr lang="en-US" smtClean="0"/>
              <a:t>4/11/15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323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AB37-E1BE-A840-9845-AE52AD458AF7}" type="datetime1">
              <a:rPr lang="en-US" smtClean="0"/>
              <a:t>4/11/15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86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E00BA-992E-C745-8FA1-B60AE63D407C}" type="datetime1">
              <a:rPr lang="en-US" smtClean="0"/>
              <a:t>4/11/15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386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8614E-9CD1-E645-8113-895FC5741C99}" type="datetime1">
              <a:rPr lang="en-US" smtClean="0"/>
              <a:t>4/11/15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68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CD71-DA9C-EF46-ABA0-BE6CCD5DA2BD}" type="datetime1">
              <a:rPr lang="en-US" smtClean="0"/>
              <a:t>4/11/15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FD972-3201-BE41-B035-74A043CC4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2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hyperlink" Target="http://www.backtrack-linux.org/wiki/index.php/Pentesting_VOIP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Voice over IP in Security Competitions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Anthony Critelli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18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Signaling and transport</a:t>
            </a:r>
          </a:p>
          <a:p>
            <a:r>
              <a:rPr lang="en-US" dirty="0" smtClean="0"/>
              <a:t>Signaling: call setup, teardown, digit passing, etc.</a:t>
            </a:r>
          </a:p>
          <a:p>
            <a:pPr lvl="1"/>
            <a:r>
              <a:rPr lang="en-US" dirty="0" smtClean="0"/>
              <a:t>Commonly SIP or H.323 (UDP 5060 and TCP 1720)</a:t>
            </a:r>
          </a:p>
          <a:p>
            <a:r>
              <a:rPr lang="en-US" dirty="0" smtClean="0"/>
              <a:t>Transport: the actual encoded audio or video</a:t>
            </a:r>
          </a:p>
          <a:p>
            <a:pPr lvl="1"/>
            <a:r>
              <a:rPr lang="en-US" dirty="0" smtClean="0"/>
              <a:t>Commonly RTP</a:t>
            </a:r>
          </a:p>
          <a:p>
            <a:pPr lvl="1"/>
            <a:r>
              <a:rPr lang="en-US" dirty="0" smtClean="0"/>
              <a:t>Use a particular codec: G.711 </a:t>
            </a:r>
            <a:r>
              <a:rPr lang="el-GR" dirty="0" smtClean="0"/>
              <a:t>μ</a:t>
            </a:r>
            <a:r>
              <a:rPr lang="en-US" dirty="0"/>
              <a:t>-</a:t>
            </a:r>
            <a:r>
              <a:rPr lang="en-US" dirty="0" smtClean="0"/>
              <a:t>law, a-law, </a:t>
            </a:r>
            <a:r>
              <a:rPr lang="en-US" dirty="0" err="1" smtClean="0"/>
              <a:t>iLBC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UDP </a:t>
            </a:r>
            <a:r>
              <a:rPr lang="en-US" dirty="0"/>
              <a:t>1024 to 65535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735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oipC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1130300"/>
            <a:ext cx="6067425" cy="459105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5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 in VoIP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Plaintext – signaling and transport are usually unencrypted</a:t>
            </a:r>
          </a:p>
          <a:p>
            <a:r>
              <a:rPr lang="en-US" dirty="0" smtClean="0"/>
              <a:t>Authentication – weak or nonexistent</a:t>
            </a:r>
          </a:p>
          <a:p>
            <a:r>
              <a:rPr lang="en-US" dirty="0" smtClean="0"/>
              <a:t>Configuration tends to be challenging, especially in mixed vendor environments</a:t>
            </a:r>
          </a:p>
          <a:p>
            <a:pPr lvl="1"/>
            <a:r>
              <a:rPr lang="en-US" dirty="0" smtClean="0"/>
              <a:t>Security as a checkbox in vendor turnkey solutions, cry and drink heavily anywhere else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467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Vulnerabilities in VoIP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Misconfigured </a:t>
            </a:r>
            <a:r>
              <a:rPr lang="en-US" dirty="0" err="1" smtClean="0"/>
              <a:t>dialplans</a:t>
            </a:r>
            <a:r>
              <a:rPr lang="en-US" dirty="0" smtClean="0"/>
              <a:t> allow calling in unexpected ways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n unauthenticated user agent placing arbitrary calls through a SIP proxy</a:t>
            </a:r>
          </a:p>
          <a:p>
            <a:pPr lvl="1"/>
            <a:r>
              <a:rPr lang="en-US" dirty="0" smtClean="0"/>
              <a:t>Use weakly secured voicemail or conference bridges to pivot through a call server and place calls to arbitrary destinations</a:t>
            </a:r>
          </a:p>
          <a:p>
            <a:r>
              <a:rPr lang="en-US" dirty="0" smtClean="0"/>
              <a:t>This was our focus in ISTS</a:t>
            </a:r>
          </a:p>
          <a:p>
            <a:pPr lvl="1"/>
            <a:r>
              <a:rPr lang="en-US" dirty="0" smtClean="0"/>
              <a:t>Glaring, ridiculous vulnerabilities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34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VoIP Security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Conceptually simple: authenticate and encrypt signaling and transport</a:t>
            </a:r>
          </a:p>
          <a:p>
            <a:pPr lvl="1"/>
            <a:r>
              <a:rPr lang="en-US" dirty="0" smtClean="0"/>
              <a:t>SIP/TLS – Use PKI to secure signaling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asically the same as HTTPS</a:t>
            </a:r>
          </a:p>
          <a:p>
            <a:pPr lvl="2"/>
            <a:r>
              <a:rPr lang="en-US" dirty="0" smtClean="0"/>
              <a:t>Note that this transitions SIP from UDP to TCP.</a:t>
            </a:r>
          </a:p>
          <a:p>
            <a:pPr lvl="1"/>
            <a:r>
              <a:rPr lang="en-US" dirty="0" smtClean="0"/>
              <a:t>Many different ways to secure RTP, making vendor interoperability challenging</a:t>
            </a:r>
          </a:p>
          <a:p>
            <a:pPr lvl="2"/>
            <a:r>
              <a:rPr lang="en-US" dirty="0" smtClean="0"/>
              <a:t>Why not use TLS?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701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Asterisk platform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“Asterisk is like a box of Legos for people who want to create communications applications</a:t>
            </a:r>
            <a:r>
              <a:rPr lang="en-US" dirty="0" smtClean="0"/>
              <a:t>.” </a:t>
            </a:r>
          </a:p>
          <a:p>
            <a:pPr lvl="1"/>
            <a:r>
              <a:rPr lang="en-US" dirty="0" err="1" smtClean="0"/>
              <a:t>www.asterisk.org</a:t>
            </a:r>
            <a:endParaRPr lang="en-US" dirty="0" smtClean="0"/>
          </a:p>
          <a:p>
            <a:r>
              <a:rPr lang="en-US" dirty="0" smtClean="0"/>
              <a:t>Communications </a:t>
            </a:r>
            <a:r>
              <a:rPr lang="en-US" u="sng" dirty="0" smtClean="0"/>
              <a:t>applications</a:t>
            </a:r>
            <a:endParaRPr lang="en-US" b="1" dirty="0"/>
          </a:p>
          <a:p>
            <a:pPr lvl="1"/>
            <a:r>
              <a:rPr lang="en-US" dirty="0" smtClean="0"/>
              <a:t>Not just placing phone calls</a:t>
            </a:r>
          </a:p>
          <a:p>
            <a:r>
              <a:rPr lang="en-US" dirty="0" smtClean="0"/>
              <a:t>Modular architecture – use what you need, don’t configure the rest</a:t>
            </a:r>
          </a:p>
          <a:p>
            <a:pPr lvl="1"/>
            <a:r>
              <a:rPr lang="en-US" dirty="0" smtClean="0"/>
              <a:t>We mainly just used the SIP channel driver in ISTS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64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Asterisk – Important Configuration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etc</a:t>
            </a:r>
            <a:r>
              <a:rPr lang="en-US" dirty="0" smtClean="0">
                <a:solidFill>
                  <a:srgbClr val="000000"/>
                </a:solidFill>
              </a:rPr>
              <a:t>/asterisk – Location of all </a:t>
            </a:r>
            <a:r>
              <a:rPr lang="en-US" dirty="0" err="1" smtClean="0">
                <a:solidFill>
                  <a:srgbClr val="000000"/>
                </a:solidFill>
              </a:rPr>
              <a:t>config</a:t>
            </a:r>
            <a:r>
              <a:rPr lang="en-US" dirty="0" smtClean="0">
                <a:solidFill>
                  <a:srgbClr val="000000"/>
                </a:solidFill>
              </a:rPr>
              <a:t> files</a:t>
            </a:r>
          </a:p>
          <a:p>
            <a:r>
              <a:rPr lang="en-US" dirty="0" err="1">
                <a:solidFill>
                  <a:srgbClr val="000000"/>
                </a:solidFill>
              </a:rPr>
              <a:t>s</a:t>
            </a:r>
            <a:r>
              <a:rPr lang="en-US" dirty="0" err="1" smtClean="0">
                <a:solidFill>
                  <a:srgbClr val="000000"/>
                </a:solidFill>
              </a:rPr>
              <a:t>ip.conf</a:t>
            </a:r>
            <a:r>
              <a:rPr lang="en-US" dirty="0" smtClean="0">
                <a:solidFill>
                  <a:srgbClr val="000000"/>
                </a:solidFill>
              </a:rPr>
              <a:t> – configures the SIP channel driver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SIP endpoints (phones)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SIP security: SIP/TLS</a:t>
            </a:r>
          </a:p>
          <a:p>
            <a:r>
              <a:rPr lang="en-US" dirty="0" err="1" smtClean="0">
                <a:solidFill>
                  <a:srgbClr val="000000"/>
                </a:solidFill>
              </a:rPr>
              <a:t>extensions.conf</a:t>
            </a:r>
            <a:r>
              <a:rPr lang="en-US" dirty="0" smtClean="0">
                <a:solidFill>
                  <a:srgbClr val="000000"/>
                </a:solidFill>
              </a:rPr>
              <a:t> – the “heart” of Asterisk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Tells Asterisk how to handle incoming calls and messages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A lot of applications to do different things. Including the execution of system commands.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69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Competition Voice Architecture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929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Each blue team receives an Asterisk server and peers with a central white team server</a:t>
            </a:r>
          </a:p>
          <a:p>
            <a:pPr lvl="1"/>
            <a:r>
              <a:rPr lang="en-US" dirty="0" smtClean="0"/>
              <a:t>White and red team phones proxy directly through the white team server</a:t>
            </a:r>
          </a:p>
          <a:p>
            <a:r>
              <a:rPr lang="en-US" dirty="0" smtClean="0"/>
              <a:t>Hub and spoke topology</a:t>
            </a:r>
          </a:p>
          <a:p>
            <a:pPr lvl="1"/>
            <a:r>
              <a:rPr lang="en-US" dirty="0" smtClean="0"/>
              <a:t>White team hub, blue team spokes</a:t>
            </a:r>
          </a:p>
          <a:p>
            <a:pPr lvl="1"/>
            <a:r>
              <a:rPr lang="en-US" dirty="0" smtClean="0"/>
              <a:t>Simulates an actual real-world service provider topology</a:t>
            </a:r>
          </a:p>
          <a:p>
            <a:r>
              <a:rPr lang="en-US" dirty="0" smtClean="0"/>
              <a:t>Each team has one physical phone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916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STS VoIP Arch - Basic - Pag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17600"/>
            <a:ext cx="9144000" cy="4599542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4553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Competition overview</a:t>
            </a:r>
          </a:p>
          <a:p>
            <a:r>
              <a:rPr lang="en-US" dirty="0" smtClean="0"/>
              <a:t>Intro to VoIP</a:t>
            </a:r>
          </a:p>
          <a:p>
            <a:r>
              <a:rPr lang="en-US" dirty="0" smtClean="0"/>
              <a:t>Competition Voice Architecture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Vulnerabilities</a:t>
            </a:r>
          </a:p>
          <a:p>
            <a:pPr lvl="1"/>
            <a:r>
              <a:rPr lang="en-US" dirty="0" smtClean="0"/>
              <a:t>Challenges</a:t>
            </a:r>
          </a:p>
          <a:p>
            <a:r>
              <a:rPr lang="en-US" dirty="0" smtClean="0"/>
              <a:t>Results and future ideas</a:t>
            </a:r>
          </a:p>
          <a:p>
            <a:r>
              <a:rPr lang="en-US" dirty="0" smtClean="0"/>
              <a:t>Application to the real world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06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 – Basic Premise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boxes given to blue team in ISTS are usually Swiss cheese</a:t>
            </a:r>
          </a:p>
          <a:p>
            <a:pPr lvl="1"/>
            <a:r>
              <a:rPr lang="en-US" dirty="0" smtClean="0"/>
              <a:t>Learn to identify glaring vulnerabilities</a:t>
            </a:r>
          </a:p>
          <a:p>
            <a:r>
              <a:rPr lang="en-US" dirty="0" smtClean="0"/>
              <a:t>Asterisk can execute system commands</a:t>
            </a:r>
          </a:p>
          <a:p>
            <a:pPr lvl="1"/>
            <a:r>
              <a:rPr lang="en-US" dirty="0" err="1">
                <a:solidFill>
                  <a:srgbClr val="000000"/>
                </a:solidFill>
              </a:rPr>
              <a:t>l</a:t>
            </a:r>
            <a:r>
              <a:rPr lang="en-US" dirty="0" err="1" smtClean="0">
                <a:solidFill>
                  <a:srgbClr val="000000"/>
                </a:solidFill>
              </a:rPr>
              <a:t>ive_dangeorusly</a:t>
            </a:r>
            <a:r>
              <a:rPr lang="en-US" dirty="0" smtClean="0">
                <a:solidFill>
                  <a:srgbClr val="000000"/>
                </a:solidFill>
              </a:rPr>
              <a:t>=yes in </a:t>
            </a:r>
            <a:r>
              <a:rPr lang="en-US" dirty="0" err="1" smtClean="0">
                <a:solidFill>
                  <a:srgbClr val="000000"/>
                </a:solidFill>
              </a:rPr>
              <a:t>asterisk.conf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Set AST_USER=root in the </a:t>
            </a:r>
            <a:r>
              <a:rPr lang="en-US" dirty="0" err="1" smtClean="0"/>
              <a:t>init</a:t>
            </a:r>
            <a:r>
              <a:rPr lang="en-US" dirty="0" smtClean="0"/>
              <a:t> script, and you can have Asterisk run commands as root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765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Main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glaring vulnerability that could be identified and fixed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One that they had absolutely no control </a:t>
            </a:r>
            <a:r>
              <a:rPr lang="en-US" dirty="0" smtClean="0"/>
              <a:t>over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less obvious (and more awful) vulnerabilities that could still be fixed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0434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Calls from blue team to white team would result in the firewall being dropped</a:t>
            </a:r>
          </a:p>
          <a:p>
            <a:pPr lvl="1"/>
            <a:r>
              <a:rPr lang="en-US" dirty="0" smtClean="0"/>
              <a:t>Obvious and easy to fix, even without Asterisk experience</a:t>
            </a:r>
          </a:p>
          <a:p>
            <a:r>
              <a:rPr lang="en-US" dirty="0"/>
              <a:t>Every time blue team called white team for technical assistance, their calls could be randomly routed to red team</a:t>
            </a:r>
          </a:p>
          <a:p>
            <a:pPr lvl="1"/>
            <a:r>
              <a:rPr lang="en-US" dirty="0" smtClean="0"/>
              <a:t>Configuration on the white team PBX</a:t>
            </a:r>
          </a:p>
          <a:p>
            <a:pPr lvl="1"/>
            <a:r>
              <a:rPr lang="en-US" dirty="0" smtClean="0"/>
              <a:t>Outside the control of blue team</a:t>
            </a:r>
          </a:p>
          <a:p>
            <a:pPr lvl="1"/>
            <a:r>
              <a:rPr lang="en-US" dirty="0" smtClean="0"/>
              <a:t>Blue team actually gave their credentials to red team at least once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2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team had a hidden extension that launched a “System Management Hotline”</a:t>
            </a:r>
          </a:p>
          <a:p>
            <a:r>
              <a:rPr lang="en-US" dirty="0" smtClean="0"/>
              <a:t>Anyone calling could manage the system using this menu</a:t>
            </a:r>
          </a:p>
          <a:p>
            <a:pPr lvl="1"/>
            <a:r>
              <a:rPr lang="en-US" dirty="0" smtClean="0"/>
              <a:t>Drop the firewall</a:t>
            </a:r>
          </a:p>
          <a:p>
            <a:pPr lvl="1"/>
            <a:r>
              <a:rPr lang="en-US" dirty="0" smtClean="0"/>
              <a:t>Backdoor SSH user</a:t>
            </a:r>
          </a:p>
          <a:p>
            <a:pPr lvl="1"/>
            <a:r>
              <a:rPr lang="en-US" dirty="0" smtClean="0"/>
              <a:t>Start telnet</a:t>
            </a:r>
          </a:p>
          <a:p>
            <a:pPr lvl="1"/>
            <a:r>
              <a:rPr lang="en-US" dirty="0" smtClean="0"/>
              <a:t>Start a </a:t>
            </a:r>
            <a:r>
              <a:rPr lang="en-US" dirty="0" err="1" smtClean="0"/>
              <a:t>netcat</a:t>
            </a:r>
            <a:r>
              <a:rPr lang="en-US" dirty="0" smtClean="0"/>
              <a:t> listener</a:t>
            </a:r>
          </a:p>
          <a:p>
            <a:r>
              <a:rPr lang="en-US" dirty="0" smtClean="0"/>
              <a:t>All entries had to be in binary. Because we want you to be miserable.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11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irstie_scrip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7172"/>
            <a:ext cx="9144000" cy="4131638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8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were all fairly simple to implement</a:t>
            </a:r>
          </a:p>
          <a:p>
            <a:pPr lvl="1"/>
            <a:r>
              <a:rPr lang="en-US" dirty="0" smtClean="0"/>
              <a:t>Just changes to /</a:t>
            </a:r>
            <a:r>
              <a:rPr lang="en-US" dirty="0" err="1" smtClean="0"/>
              <a:t>etc</a:t>
            </a:r>
            <a:r>
              <a:rPr lang="en-US" dirty="0" smtClean="0"/>
              <a:t>/asterisk/</a:t>
            </a:r>
            <a:r>
              <a:rPr lang="en-US" dirty="0" err="1" smtClean="0"/>
              <a:t>extensions.conf</a:t>
            </a:r>
            <a:endParaRPr lang="en-US" dirty="0" smtClean="0"/>
          </a:p>
          <a:p>
            <a:pPr lvl="1"/>
            <a:r>
              <a:rPr lang="en-US" dirty="0" smtClean="0"/>
              <a:t>Evil menu was hidden with an include</a:t>
            </a:r>
          </a:p>
          <a:p>
            <a:pPr lvl="1"/>
            <a:r>
              <a:rPr lang="en-US" dirty="0" smtClean="0"/>
              <a:t>All inconspicuous file names</a:t>
            </a:r>
          </a:p>
          <a:p>
            <a:r>
              <a:rPr lang="en-US" dirty="0" smtClean="0"/>
              <a:t>Scripted</a:t>
            </a:r>
          </a:p>
          <a:p>
            <a:pPr lvl="1"/>
            <a:r>
              <a:rPr lang="en-US" dirty="0" smtClean="0"/>
              <a:t>Each team had a unique menu</a:t>
            </a:r>
          </a:p>
          <a:p>
            <a:pPr lvl="1"/>
            <a:r>
              <a:rPr lang="en-US" dirty="0" smtClean="0"/>
              <a:t>Code available on </a:t>
            </a:r>
            <a:r>
              <a:rPr lang="en-US" dirty="0" err="1" smtClean="0"/>
              <a:t>Github</a:t>
            </a:r>
            <a:r>
              <a:rPr lang="en-US" dirty="0" smtClean="0"/>
              <a:t> (</a:t>
            </a:r>
            <a:r>
              <a:rPr lang="en-US" dirty="0" err="1" smtClean="0"/>
              <a:t>acritelli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Difficult to detect without Asterisk experience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40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Screen Shot 2015-04-06 at 15.02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622300"/>
            <a:ext cx="87376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208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Screen Shot 2015-04-06 at 15.03.3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527300"/>
            <a:ext cx="853440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91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Screen Shot 2015-04-06 at 15.03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36900"/>
            <a:ext cx="9144000" cy="56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80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these vulnerabilities?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Notice that vulnerabilities focused on gross configuration issues</a:t>
            </a:r>
          </a:p>
          <a:p>
            <a:pPr lvl="1"/>
            <a:r>
              <a:rPr lang="en-US" dirty="0" smtClean="0"/>
              <a:t>Less focus on weakness of underlying VoIP protocols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Misconfigured call routing and dial plans present a significant risk</a:t>
            </a:r>
          </a:p>
          <a:p>
            <a:pPr lvl="1"/>
            <a:r>
              <a:rPr lang="en-US" dirty="0" smtClean="0"/>
              <a:t>Especially with SIP, where we aren’t just dealing with numbers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376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B.S. Rochester Institute of Technology – 2014</a:t>
            </a:r>
          </a:p>
          <a:p>
            <a:pPr lvl="1"/>
            <a:r>
              <a:rPr lang="en-US" dirty="0" smtClean="0"/>
              <a:t>Networking &amp; Systems Administration, summa</a:t>
            </a:r>
          </a:p>
          <a:p>
            <a:r>
              <a:rPr lang="en-US" dirty="0" smtClean="0"/>
              <a:t>Designed, deployed, operated voice infrastructure for ISTS</a:t>
            </a:r>
          </a:p>
          <a:p>
            <a:r>
              <a:rPr lang="en-US" dirty="0" smtClean="0"/>
              <a:t>CCNP, CWNA</a:t>
            </a:r>
          </a:p>
          <a:p>
            <a:r>
              <a:rPr lang="en-US" dirty="0" smtClean="0"/>
              <a:t>Asterisk and VoIP enthusiast</a:t>
            </a:r>
            <a:endParaRPr lang="en-US" dirty="0"/>
          </a:p>
          <a:p>
            <a:r>
              <a:rPr lang="en-US" dirty="0" smtClean="0"/>
              <a:t>Not artistic</a:t>
            </a:r>
          </a:p>
          <a:p>
            <a:pPr lvl="1"/>
            <a:r>
              <a:rPr lang="en-US" dirty="0" smtClean="0"/>
              <a:t>Sorry for the lack of checkerboard slide deck backgrounds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78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Results and Future </a:t>
            </a:r>
            <a:r>
              <a:rPr lang="en-US" dirty="0"/>
              <a:t>I</a:t>
            </a:r>
            <a:r>
              <a:rPr lang="en-US" dirty="0" smtClean="0"/>
              <a:t>deas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71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Voice setup was reasonably smooth</a:t>
            </a:r>
          </a:p>
          <a:p>
            <a:pPr lvl="1"/>
            <a:r>
              <a:rPr lang="en-US" dirty="0" smtClean="0"/>
              <a:t>Scripted process allowed for easy, unique configuration for each team </a:t>
            </a:r>
          </a:p>
          <a:p>
            <a:r>
              <a:rPr lang="en-US" dirty="0" smtClean="0"/>
              <a:t>Voice infrastructure was rock solid</a:t>
            </a:r>
          </a:p>
          <a:p>
            <a:pPr lvl="1"/>
            <a:r>
              <a:rPr lang="en-US" dirty="0" smtClean="0"/>
              <a:t>306 total calls placed over the weekend</a:t>
            </a:r>
          </a:p>
          <a:p>
            <a:pPr lvl="1"/>
            <a:r>
              <a:rPr lang="en-US" dirty="0" smtClean="0"/>
              <a:t>No architectural issues or problems with peering</a:t>
            </a:r>
          </a:p>
          <a:p>
            <a:r>
              <a:rPr lang="en-US" dirty="0" smtClean="0"/>
              <a:t>Only 2 teams remained peered by the end of the competition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03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about 2PM on the first day, nobody had really noticed the vulnerabilities (except Red Team)</a:t>
            </a:r>
          </a:p>
          <a:p>
            <a:pPr lvl="1"/>
            <a:r>
              <a:rPr lang="en-US" dirty="0" smtClean="0"/>
              <a:t>So we made them a bit more obvious</a:t>
            </a:r>
          </a:p>
          <a:p>
            <a:r>
              <a:rPr lang="en-US" dirty="0" smtClean="0"/>
              <a:t>Teams then began to correct them and/or use them against each other</a:t>
            </a:r>
          </a:p>
          <a:p>
            <a:r>
              <a:rPr lang="en-US" dirty="0" smtClean="0"/>
              <a:t>This is very telling</a:t>
            </a:r>
          </a:p>
          <a:p>
            <a:pPr lvl="1"/>
            <a:r>
              <a:rPr lang="en-US" dirty="0" smtClean="0"/>
              <a:t>Voice concepts and software isn’t usually well understood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732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Record and timestamp all calls</a:t>
            </a:r>
          </a:p>
          <a:p>
            <a:pPr lvl="1"/>
            <a:r>
              <a:rPr lang="en-US" dirty="0" smtClean="0"/>
              <a:t>Actually…</a:t>
            </a:r>
          </a:p>
          <a:p>
            <a:r>
              <a:rPr lang="en-US" dirty="0" smtClean="0"/>
              <a:t>Collect call statistics</a:t>
            </a:r>
          </a:p>
          <a:p>
            <a:pPr lvl="1"/>
            <a:r>
              <a:rPr lang="en-US" dirty="0" smtClean="0"/>
              <a:t>Various programs exist for Asterisk</a:t>
            </a:r>
          </a:p>
          <a:p>
            <a:r>
              <a:rPr lang="en-US" dirty="0" smtClean="0"/>
              <a:t>Implement better voice injects</a:t>
            </a:r>
          </a:p>
          <a:p>
            <a:pPr lvl="1"/>
            <a:r>
              <a:rPr lang="en-US" dirty="0" smtClean="0"/>
              <a:t>Secure calling, CDR collection, voicemail, unified communications, voice bucket list items, etc.</a:t>
            </a:r>
          </a:p>
          <a:p>
            <a:r>
              <a:rPr lang="en-US" dirty="0"/>
              <a:t>Make voice a scored service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39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More focus on protocol vulnerabilities</a:t>
            </a:r>
          </a:p>
          <a:p>
            <a:pPr lvl="1"/>
            <a:r>
              <a:rPr lang="en-US" dirty="0" smtClean="0"/>
              <a:t>Can be accomplished through challenges</a:t>
            </a:r>
          </a:p>
          <a:p>
            <a:r>
              <a:rPr lang="en-US" dirty="0" smtClean="0"/>
              <a:t>Get </a:t>
            </a:r>
            <a:r>
              <a:rPr lang="en-US" dirty="0"/>
              <a:t>a really cool sponsor to donate better </a:t>
            </a:r>
            <a:r>
              <a:rPr lang="en-US" dirty="0" smtClean="0"/>
              <a:t>phones</a:t>
            </a:r>
          </a:p>
          <a:p>
            <a:pPr lvl="1"/>
            <a:r>
              <a:rPr lang="en-US" dirty="0" smtClean="0"/>
              <a:t>And maybe softphones!</a:t>
            </a:r>
          </a:p>
          <a:p>
            <a:r>
              <a:rPr lang="en-US" dirty="0" smtClean="0"/>
              <a:t>Unified Communications</a:t>
            </a:r>
          </a:p>
          <a:p>
            <a:pPr lvl="1"/>
            <a:r>
              <a:rPr lang="en-US" dirty="0" smtClean="0"/>
              <a:t>IM, video, voice, integration, synergy, communications enabled business practices, $buzzword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Application to the Real </a:t>
            </a:r>
            <a:r>
              <a:rPr lang="en-US" dirty="0"/>
              <a:t>W</a:t>
            </a:r>
            <a:r>
              <a:rPr lang="en-US" dirty="0" smtClean="0"/>
              <a:t>orld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7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Real World ™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any of these antics related to the real world?</a:t>
            </a:r>
          </a:p>
          <a:p>
            <a:r>
              <a:rPr lang="en-US" dirty="0" smtClean="0"/>
              <a:t>Well, they demonstrate a few things</a:t>
            </a:r>
          </a:p>
          <a:p>
            <a:pPr lvl="1"/>
            <a:r>
              <a:rPr lang="en-US" dirty="0" smtClean="0"/>
              <a:t>Voice and communication isn’t always a well-understood IT service</a:t>
            </a:r>
          </a:p>
          <a:p>
            <a:pPr lvl="1"/>
            <a:r>
              <a:rPr lang="en-US" dirty="0" smtClean="0"/>
              <a:t>Voice applications can be seriously vulnerable</a:t>
            </a:r>
          </a:p>
          <a:p>
            <a:pPr lvl="2"/>
            <a:r>
              <a:rPr lang="en-US" dirty="0" smtClean="0"/>
              <a:t>Even if those vulnerabilities are less exciting than the ones we built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349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isn’t just voice anymore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We’re increasingly moving toward communication driven applications</a:t>
            </a:r>
          </a:p>
          <a:p>
            <a:pPr lvl="1"/>
            <a:r>
              <a:rPr lang="en-US" dirty="0" smtClean="0"/>
              <a:t>Call in your prescription, pay your bill via phone, manage accounts</a:t>
            </a:r>
          </a:p>
          <a:p>
            <a:r>
              <a:rPr lang="en-US" dirty="0"/>
              <a:t>Signaling packets are complex </a:t>
            </a:r>
            <a:r>
              <a:rPr lang="en-US" dirty="0" smtClean="0"/>
              <a:t>(They’re</a:t>
            </a:r>
            <a:r>
              <a:rPr lang="en-US" dirty="0"/>
              <a:t>, you know. </a:t>
            </a:r>
            <a:r>
              <a:rPr lang="en-US" dirty="0" smtClean="0"/>
              <a:t>Packets.)</a:t>
            </a:r>
            <a:endParaRPr lang="en-US" dirty="0"/>
          </a:p>
          <a:p>
            <a:pPr lvl="1"/>
            <a:r>
              <a:rPr lang="en-US" dirty="0" smtClean="0"/>
              <a:t>500</a:t>
            </a:r>
            <a:r>
              <a:rPr lang="en-US" dirty="0"/>
              <a:t>&amp;SIP/</a:t>
            </a:r>
            <a:r>
              <a:rPr lang="en-US" dirty="0" err="1"/>
              <a:t>itsp</a:t>
            </a:r>
            <a:r>
              <a:rPr lang="en-US" dirty="0"/>
              <a:t>/</a:t>
            </a:r>
            <a:r>
              <a:rPr lang="en-US" dirty="0" smtClean="0"/>
              <a:t>14165551212</a:t>
            </a:r>
          </a:p>
          <a:p>
            <a:pPr lvl="2"/>
            <a:r>
              <a:rPr lang="en-US" dirty="0"/>
              <a:t>README-</a:t>
            </a:r>
            <a:r>
              <a:rPr lang="en-US" dirty="0" err="1"/>
              <a:t>SERIOUSLY.bestpractices.txt</a:t>
            </a:r>
            <a:endParaRPr lang="en-US" dirty="0" smtClean="0"/>
          </a:p>
          <a:p>
            <a:r>
              <a:rPr lang="en-US" dirty="0" smtClean="0"/>
              <a:t>Your voice system probably interfaces with other systems that contain sensitive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61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challenges do these pose for professionals managing these systems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Voice system now presents the same attack surface as other publicly accessible applications</a:t>
            </a:r>
            <a:endParaRPr lang="en-US" dirty="0"/>
          </a:p>
          <a:p>
            <a:r>
              <a:rPr lang="en-US" dirty="0" smtClean="0"/>
              <a:t>Is your voice system part of your security audit?</a:t>
            </a:r>
          </a:p>
          <a:p>
            <a:pPr lvl="1"/>
            <a:r>
              <a:rPr lang="en-US" dirty="0" smtClean="0"/>
              <a:t>The actual voice parts of the system, not just the server</a:t>
            </a:r>
          </a:p>
          <a:p>
            <a:pPr lvl="1"/>
            <a:r>
              <a:rPr lang="en-US" dirty="0" smtClean="0"/>
              <a:t>How about voice applications?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16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Security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is voice protocol security being implemented in your enterprise?</a:t>
            </a:r>
          </a:p>
          <a:p>
            <a:pPr lvl="1"/>
            <a:r>
              <a:rPr lang="en-US" dirty="0" smtClean="0"/>
              <a:t>More difficult in mixed vendor environments</a:t>
            </a:r>
          </a:p>
          <a:p>
            <a:pPr lvl="1"/>
            <a:r>
              <a:rPr lang="en-US" dirty="0" smtClean="0"/>
              <a:t>Security as a checkbox? What protocols are actually being used?</a:t>
            </a:r>
          </a:p>
          <a:p>
            <a:pPr lvl="1"/>
            <a:r>
              <a:rPr lang="en-US" dirty="0" smtClean="0"/>
              <a:t>How is security handled in your voice connections to the outside world?</a:t>
            </a:r>
          </a:p>
          <a:p>
            <a:pPr lvl="2"/>
            <a:r>
              <a:rPr lang="en-US" dirty="0" smtClean="0"/>
              <a:t>A particularly important consideration when looking at SIP providers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156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Competition Overview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814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Takeaways for competition </a:t>
            </a:r>
            <a:r>
              <a:rPr lang="en-US" dirty="0"/>
              <a:t>organizers and competitors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2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Organizers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voice an actual service in your competition</a:t>
            </a:r>
          </a:p>
          <a:p>
            <a:pPr lvl="1"/>
            <a:r>
              <a:rPr lang="en-US" dirty="0" smtClean="0"/>
              <a:t>Not </a:t>
            </a:r>
            <a:r>
              <a:rPr lang="en-US" i="1" dirty="0" smtClean="0"/>
              <a:t>just</a:t>
            </a:r>
            <a:r>
              <a:rPr lang="en-US" dirty="0" smtClean="0"/>
              <a:t> a way for teams to call yell at each other</a:t>
            </a:r>
          </a:p>
          <a:p>
            <a:r>
              <a:rPr lang="en-US" dirty="0" smtClean="0"/>
              <a:t>Challenges/injects – securing VoIP, implementing other unified communications tech</a:t>
            </a:r>
          </a:p>
          <a:p>
            <a:r>
              <a:rPr lang="en-US" dirty="0" smtClean="0"/>
              <a:t>Vulnerabilities – make them cool and hard to find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318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Organizers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to integrate voice into the spirit of the competition</a:t>
            </a:r>
          </a:p>
          <a:p>
            <a:pPr lvl="1"/>
            <a:r>
              <a:rPr lang="en-US" dirty="0"/>
              <a:t>We called pretending to be end users in need of tech support</a:t>
            </a:r>
          </a:p>
          <a:p>
            <a:r>
              <a:rPr lang="en-US" dirty="0"/>
              <a:t>Take advantage of the great FOSS for voice</a:t>
            </a:r>
          </a:p>
          <a:p>
            <a:pPr lvl="1"/>
            <a:r>
              <a:rPr lang="en-US" dirty="0"/>
              <a:t>Asterisk, </a:t>
            </a:r>
            <a:r>
              <a:rPr lang="en-US" dirty="0" err="1"/>
              <a:t>FreePBX</a:t>
            </a:r>
            <a:r>
              <a:rPr lang="en-US" dirty="0"/>
              <a:t>, assorted softphones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7823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Get familiar with the voice platform that may be used in the competition</a:t>
            </a:r>
          </a:p>
          <a:p>
            <a:pPr lvl="1"/>
            <a:r>
              <a:rPr lang="en-US" dirty="0" smtClean="0"/>
              <a:t>Asterisk, </a:t>
            </a:r>
            <a:r>
              <a:rPr lang="en-US" dirty="0" err="1" smtClean="0"/>
              <a:t>FreePBX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Phones often use predefined </a:t>
            </a:r>
            <a:r>
              <a:rPr lang="en-US" smtClean="0"/>
              <a:t>RTP ports</a:t>
            </a:r>
            <a:endParaRPr lang="en-US" dirty="0" smtClean="0"/>
          </a:p>
          <a:p>
            <a:r>
              <a:rPr lang="en-US" dirty="0" smtClean="0"/>
              <a:t>Be offensive</a:t>
            </a:r>
          </a:p>
          <a:p>
            <a:pPr lvl="1"/>
            <a:r>
              <a:rPr lang="en-US" dirty="0" err="1" smtClean="0"/>
              <a:t>Wardialing</a:t>
            </a:r>
            <a:endParaRPr lang="en-US" dirty="0" smtClean="0"/>
          </a:p>
          <a:p>
            <a:pPr lvl="1"/>
            <a:r>
              <a:rPr lang="en-US" dirty="0" smtClean="0"/>
              <a:t>SIP scanning</a:t>
            </a:r>
          </a:p>
          <a:p>
            <a:pPr lvl="1"/>
            <a:r>
              <a:rPr lang="en-US" dirty="0" smtClean="0"/>
              <a:t>RTP injection</a:t>
            </a:r>
          </a:p>
          <a:p>
            <a:r>
              <a:rPr lang="en-US" dirty="0" smtClean="0"/>
              <a:t>Learn!</a:t>
            </a:r>
          </a:p>
          <a:p>
            <a:pPr lvl="1"/>
            <a:r>
              <a:rPr lang="en-US" dirty="0" smtClean="0"/>
              <a:t>Voice and UC technology is of growing importance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34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&amp; Tactics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://www.backtrack-linux.org/wiki/index.php/</a:t>
            </a:r>
            <a:r>
              <a:rPr lang="en-US" dirty="0" smtClean="0">
                <a:hlinkClick r:id="rId3"/>
              </a:rPr>
              <a:t>Pentesting_VOIP</a:t>
            </a:r>
            <a:endParaRPr lang="en-US" dirty="0" smtClean="0"/>
          </a:p>
          <a:p>
            <a:r>
              <a:rPr lang="en-US" dirty="0" err="1" smtClean="0"/>
              <a:t>Svwar</a:t>
            </a:r>
            <a:r>
              <a:rPr lang="en-US" dirty="0" smtClean="0"/>
              <a:t> – extension enumeration</a:t>
            </a:r>
          </a:p>
          <a:p>
            <a:r>
              <a:rPr lang="en-US" dirty="0" err="1" smtClean="0"/>
              <a:t>VoIPong</a:t>
            </a:r>
            <a:r>
              <a:rPr lang="en-US" dirty="0" smtClean="0"/>
              <a:t>, Vomit, </a:t>
            </a:r>
            <a:r>
              <a:rPr lang="en-US" dirty="0" err="1" smtClean="0"/>
              <a:t>Wireshark</a:t>
            </a:r>
            <a:r>
              <a:rPr lang="en-US" dirty="0" smtClean="0"/>
              <a:t> – call capture and playback</a:t>
            </a:r>
          </a:p>
          <a:p>
            <a:r>
              <a:rPr lang="en-US" dirty="0" err="1" smtClean="0"/>
              <a:t>Metasploit</a:t>
            </a:r>
            <a:r>
              <a:rPr lang="en-US" dirty="0" smtClean="0"/>
              <a:t> – scanning, enumeration, spoofing, and platform-specific exploits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65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Thank You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Practice and Research Student Association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www.sparsa.org</a:t>
            </a:r>
            <a:r>
              <a:rPr lang="en-US" dirty="0"/>
              <a:t>/</a:t>
            </a:r>
            <a:endParaRPr lang="en-US" dirty="0" smtClean="0"/>
          </a:p>
          <a:p>
            <a:r>
              <a:rPr lang="en-US" dirty="0" smtClean="0"/>
              <a:t>Information Security Talent Search 12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ists.sparsa.org</a:t>
            </a:r>
            <a:r>
              <a:rPr lang="en-US" dirty="0"/>
              <a:t>/</a:t>
            </a:r>
            <a:endParaRPr lang="en-US" dirty="0" smtClean="0"/>
          </a:p>
          <a:p>
            <a:r>
              <a:rPr lang="en-US" dirty="0" smtClean="0"/>
              <a:t>RIT Department of Computing Security</a:t>
            </a:r>
          </a:p>
          <a:p>
            <a:pPr lvl="1"/>
            <a:r>
              <a:rPr lang="en-US" dirty="0"/>
              <a:t>http://</a:t>
            </a:r>
            <a:r>
              <a:rPr lang="en-US" dirty="0" err="1"/>
              <a:t>www.rit.edu</a:t>
            </a:r>
            <a:r>
              <a:rPr lang="en-US" dirty="0"/>
              <a:t>/</a:t>
            </a:r>
            <a:r>
              <a:rPr lang="en-US" dirty="0" err="1"/>
              <a:t>gccis</a:t>
            </a:r>
            <a:r>
              <a:rPr lang="en-US" dirty="0"/>
              <a:t>/</a:t>
            </a:r>
            <a:r>
              <a:rPr lang="en-US" dirty="0" err="1" smtClean="0"/>
              <a:t>computingsecurity</a:t>
            </a:r>
            <a:r>
              <a:rPr lang="en-US" dirty="0"/>
              <a:t>/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50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 Comments?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www.acritelli.com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err="1" smtClean="0">
                <a:solidFill>
                  <a:srgbClr val="000000"/>
                </a:solidFill>
              </a:rPr>
              <a:t>critellia@gmail.com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@</a:t>
            </a:r>
            <a:r>
              <a:rPr lang="en-US" dirty="0" err="1" smtClean="0">
                <a:solidFill>
                  <a:srgbClr val="000000"/>
                </a:solidFill>
              </a:rPr>
              <a:t>acritelli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63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security competition at the Rochester Institute of Technology</a:t>
            </a:r>
          </a:p>
          <a:p>
            <a:r>
              <a:rPr lang="en-US" dirty="0" smtClean="0"/>
              <a:t>Three teams</a:t>
            </a:r>
          </a:p>
          <a:p>
            <a:pPr lvl="1"/>
            <a:r>
              <a:rPr lang="en-US" dirty="0" smtClean="0"/>
              <a:t>Blue team – competitors</a:t>
            </a:r>
          </a:p>
          <a:p>
            <a:pPr lvl="1"/>
            <a:r>
              <a:rPr lang="en-US" dirty="0" smtClean="0"/>
              <a:t>Red team – professional security experts</a:t>
            </a:r>
          </a:p>
          <a:p>
            <a:pPr lvl="1"/>
            <a:r>
              <a:rPr lang="en-US" dirty="0" smtClean="0"/>
              <a:t>White team - infrastructure</a:t>
            </a:r>
          </a:p>
          <a:p>
            <a:r>
              <a:rPr lang="en-US" dirty="0" smtClean="0"/>
              <a:t>Blue teams attack and defend against each other and red team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574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services that must be defended</a:t>
            </a:r>
          </a:p>
          <a:p>
            <a:pPr lvl="1"/>
            <a:r>
              <a:rPr lang="en-US" dirty="0" smtClean="0"/>
              <a:t>HTTP/HTTPS, DNS, FTP, Email, SSH</a:t>
            </a:r>
          </a:p>
          <a:p>
            <a:r>
              <a:rPr lang="en-US" dirty="0" smtClean="0"/>
              <a:t>Injects – additional tasks to be completed for points</a:t>
            </a:r>
          </a:p>
          <a:p>
            <a:pPr lvl="1"/>
            <a:r>
              <a:rPr lang="en-US" dirty="0" smtClean="0"/>
              <a:t>Ex: Implement webmail</a:t>
            </a:r>
          </a:p>
          <a:p>
            <a:r>
              <a:rPr lang="en-US" dirty="0" smtClean="0"/>
              <a:t>Challenges</a:t>
            </a:r>
          </a:p>
          <a:p>
            <a:pPr lvl="1"/>
            <a:r>
              <a:rPr lang="en-US" dirty="0" smtClean="0"/>
              <a:t>Set up a </a:t>
            </a:r>
            <a:r>
              <a:rPr lang="en-US" dirty="0" err="1" smtClean="0"/>
              <a:t>Minecraft</a:t>
            </a:r>
            <a:r>
              <a:rPr lang="en-US" dirty="0" smtClean="0"/>
              <a:t> server on another team’s box, patch another team’s box, incident response challenges, build and implement your own cryptosystem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647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voice fit in?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the most important services offered by a company’s IT department</a:t>
            </a:r>
          </a:p>
          <a:p>
            <a:pPr lvl="1"/>
            <a:r>
              <a:rPr lang="en-US" dirty="0" smtClean="0"/>
              <a:t>Ever been around during a voice outage?</a:t>
            </a:r>
          </a:p>
          <a:p>
            <a:r>
              <a:rPr lang="en-US" dirty="0" smtClean="0"/>
              <a:t>Isn’t usually well understood</a:t>
            </a:r>
          </a:p>
          <a:p>
            <a:pPr lvl="1"/>
            <a:r>
              <a:rPr lang="en-US" dirty="0" smtClean="0"/>
              <a:t>“Hey, you’re a </a:t>
            </a:r>
            <a:r>
              <a:rPr lang="en-US" dirty="0" err="1" smtClean="0"/>
              <a:t>sysadmin</a:t>
            </a:r>
            <a:r>
              <a:rPr lang="en-US" dirty="0" smtClean="0"/>
              <a:t>. Set up these phones.”</a:t>
            </a:r>
          </a:p>
          <a:p>
            <a:r>
              <a:rPr lang="en-US" dirty="0" smtClean="0"/>
              <a:t>Protocols are vulnerable by default, configurations can be even more vulnerable</a:t>
            </a:r>
          </a:p>
          <a:p>
            <a:pPr lvl="1"/>
            <a:r>
              <a:rPr lang="en-US" dirty="0" smtClean="0"/>
              <a:t>More on this later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872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ake_top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86651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63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 to VoIP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7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2460</TotalTime>
  <Words>2442</Words>
  <Application>Microsoft Macintosh PowerPoint</Application>
  <PresentationFormat>On-screen Show (4:3)</PresentationFormat>
  <Paragraphs>308</Paragraphs>
  <Slides>46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Implementing Voice over IP in Security Competitions</vt:lpstr>
      <vt:lpstr>Agenda</vt:lpstr>
      <vt:lpstr>About</vt:lpstr>
      <vt:lpstr>Competition Overview</vt:lpstr>
      <vt:lpstr>What is ISTS?</vt:lpstr>
      <vt:lpstr>Competition Elements</vt:lpstr>
      <vt:lpstr>How does voice fit in?</vt:lpstr>
      <vt:lpstr>PowerPoint Presentation</vt:lpstr>
      <vt:lpstr>Intro to VoIP</vt:lpstr>
      <vt:lpstr>Protocols</vt:lpstr>
      <vt:lpstr>PowerPoint Presentation</vt:lpstr>
      <vt:lpstr>Vulnerabilities in VoIP Protocols</vt:lpstr>
      <vt:lpstr>Vulnerabilities in VoIP Configuration</vt:lpstr>
      <vt:lpstr>VoIP Security Methods</vt:lpstr>
      <vt:lpstr>The Asterisk platform</vt:lpstr>
      <vt:lpstr>Asterisk – Important Configuration Files</vt:lpstr>
      <vt:lpstr>Competition Voice Architecture</vt:lpstr>
      <vt:lpstr>Design Basics</vt:lpstr>
      <vt:lpstr>PowerPoint Presentation</vt:lpstr>
      <vt:lpstr>Vulnerabilities – Basic Premise</vt:lpstr>
      <vt:lpstr>Three Main Vulnerabilities</vt:lpstr>
      <vt:lpstr>Vulnerabilities</vt:lpstr>
      <vt:lpstr>Vulnerabilities</vt:lpstr>
      <vt:lpstr>PowerPoint Presentation</vt:lpstr>
      <vt:lpstr>Vulnerability Implementation</vt:lpstr>
      <vt:lpstr>PowerPoint Presentation</vt:lpstr>
      <vt:lpstr>PowerPoint Presentation</vt:lpstr>
      <vt:lpstr>PowerPoint Presentation</vt:lpstr>
      <vt:lpstr>Why these vulnerabilities?</vt:lpstr>
      <vt:lpstr>Results and Future Ideas</vt:lpstr>
      <vt:lpstr>Results - General</vt:lpstr>
      <vt:lpstr>Results - Vulnerabilities</vt:lpstr>
      <vt:lpstr>Future</vt:lpstr>
      <vt:lpstr>Future</vt:lpstr>
      <vt:lpstr>Application to the Real World</vt:lpstr>
      <vt:lpstr>The Real World ™</vt:lpstr>
      <vt:lpstr>Voice isn’t just voice anymore</vt:lpstr>
      <vt:lpstr>Challenges</vt:lpstr>
      <vt:lpstr>Protocol Security Implementation</vt:lpstr>
      <vt:lpstr>Takeaways for competition organizers and competitors</vt:lpstr>
      <vt:lpstr>Competition Organizers</vt:lpstr>
      <vt:lpstr>Competition Organizers</vt:lpstr>
      <vt:lpstr>Competitors</vt:lpstr>
      <vt:lpstr>Tools &amp; Tactics</vt:lpstr>
      <vt:lpstr>Thank You</vt:lpstr>
      <vt:lpstr>Questions? Comments?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Voice over IP in Competitive Security Competitions</dc:title>
  <dc:creator>Anthony Critelli</dc:creator>
  <cp:lastModifiedBy>Anthony Critelli</cp:lastModifiedBy>
  <cp:revision>150</cp:revision>
  <dcterms:created xsi:type="dcterms:W3CDTF">2015-03-09T15:17:37Z</dcterms:created>
  <dcterms:modified xsi:type="dcterms:W3CDTF">2015-04-12T01:13:18Z</dcterms:modified>
</cp:coreProperties>
</file>