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6" r:id="rId2"/>
    <p:sldId id="327" r:id="rId3"/>
    <p:sldId id="338" r:id="rId4"/>
    <p:sldId id="302" r:id="rId5"/>
    <p:sldId id="299" r:id="rId6"/>
    <p:sldId id="308" r:id="rId7"/>
    <p:sldId id="257" r:id="rId8"/>
    <p:sldId id="301" r:id="rId9"/>
    <p:sldId id="300" r:id="rId10"/>
    <p:sldId id="317" r:id="rId11"/>
    <p:sldId id="357" r:id="rId12"/>
    <p:sldId id="352" r:id="rId13"/>
    <p:sldId id="343" r:id="rId14"/>
    <p:sldId id="344" r:id="rId15"/>
    <p:sldId id="305" r:id="rId16"/>
    <p:sldId id="318" r:id="rId17"/>
    <p:sldId id="303" r:id="rId18"/>
    <p:sldId id="304" r:id="rId19"/>
    <p:sldId id="326" r:id="rId20"/>
    <p:sldId id="309" r:id="rId21"/>
    <p:sldId id="315" r:id="rId22"/>
    <p:sldId id="325" r:id="rId23"/>
    <p:sldId id="316" r:id="rId24"/>
    <p:sldId id="306" r:id="rId25"/>
    <p:sldId id="319" r:id="rId26"/>
    <p:sldId id="307" r:id="rId27"/>
    <p:sldId id="310" r:id="rId28"/>
    <p:sldId id="311" r:id="rId29"/>
    <p:sldId id="312" r:id="rId30"/>
    <p:sldId id="313" r:id="rId31"/>
    <p:sldId id="322" r:id="rId32"/>
    <p:sldId id="323" r:id="rId33"/>
    <p:sldId id="314" r:id="rId34"/>
    <p:sldId id="328" r:id="rId35"/>
    <p:sldId id="329" r:id="rId36"/>
    <p:sldId id="339" r:id="rId37"/>
    <p:sldId id="330" r:id="rId38"/>
    <p:sldId id="332" r:id="rId39"/>
    <p:sldId id="333" r:id="rId40"/>
    <p:sldId id="334" r:id="rId41"/>
    <p:sldId id="335" r:id="rId42"/>
    <p:sldId id="336" r:id="rId43"/>
    <p:sldId id="320" r:id="rId44"/>
    <p:sldId id="321" r:id="rId45"/>
    <p:sldId id="341" r:id="rId46"/>
    <p:sldId id="348" r:id="rId47"/>
    <p:sldId id="346" r:id="rId48"/>
    <p:sldId id="347" r:id="rId49"/>
    <p:sldId id="349" r:id="rId50"/>
    <p:sldId id="350" r:id="rId51"/>
    <p:sldId id="351" r:id="rId52"/>
    <p:sldId id="353" r:id="rId53"/>
    <p:sldId id="356" r:id="rId54"/>
    <p:sldId id="354" r:id="rId55"/>
    <p:sldId id="355" r:id="rId56"/>
    <p:sldId id="29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96" autoAdjust="0"/>
  </p:normalViewPr>
  <p:slideViewPr>
    <p:cSldViewPr snapToGrid="0" snapToObjects="1">
      <p:cViewPr varScale="1">
        <p:scale>
          <a:sx n="68" d="100"/>
          <a:sy n="68" d="100"/>
        </p:scale>
        <p:origin x="-2264" y="-120"/>
      </p:cViewPr>
      <p:guideLst>
        <p:guide orient="horz" pos="2160"/>
        <p:guide pos="2880"/>
      </p:guideLst>
    </p:cSldViewPr>
  </p:slid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02111B-AA6A-1E43-AA6F-D77FD8CB6482}" type="datetimeFigureOut">
              <a:rPr lang="en-US" smtClean="0"/>
              <a:t>5/12/16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12FA65-6352-2F48-962A-6B9E1BFF4359}" type="slidenum">
              <a:rPr lang="en-US" smtClean="0"/>
              <a:t>‹#›</a:t>
            </a:fld>
            <a:endParaRPr lang="en-US"/>
          </a:p>
        </p:txBody>
      </p:sp>
    </p:spTree>
    <p:extLst>
      <p:ext uri="{BB962C8B-B14F-4D97-AF65-F5344CB8AC3E}">
        <p14:creationId xmlns:p14="http://schemas.microsoft.com/office/powerpoint/2010/main" val="1242206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8F277-87CD-6243-BDA0-6AAF0FCA7ACB}" type="datetimeFigureOut">
              <a:rPr lang="en-US" smtClean="0"/>
              <a:t>5/12/16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EDA262-CD85-3A49-8EB2-53D85594992F}" type="slidenum">
              <a:rPr lang="en-US" smtClean="0"/>
              <a:t>‹#›</a:t>
            </a:fld>
            <a:endParaRPr lang="en-US"/>
          </a:p>
        </p:txBody>
      </p:sp>
    </p:spTree>
    <p:extLst>
      <p:ext uri="{BB962C8B-B14F-4D97-AF65-F5344CB8AC3E}">
        <p14:creationId xmlns:p14="http://schemas.microsoft.com/office/powerpoint/2010/main" val="27715244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always found</a:t>
            </a:r>
            <a:r>
              <a:rPr lang="en-US" baseline="0" dirty="0" smtClean="0"/>
              <a:t> that network administrators are intimidated and confused by 802.1x. Google seems to confirm that suspicion.</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a:t>
            </a:fld>
            <a:endParaRPr lang="en-US"/>
          </a:p>
        </p:txBody>
      </p:sp>
    </p:spTree>
    <p:extLst>
      <p:ext uri="{BB962C8B-B14F-4D97-AF65-F5344CB8AC3E}">
        <p14:creationId xmlns:p14="http://schemas.microsoft.com/office/powerpoint/2010/main" val="398927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around for instructions on how to</a:t>
            </a:r>
            <a:r>
              <a:rPr lang="en-US" baseline="0" dirty="0" smtClean="0"/>
              <a:t> enable wired 802.1x on Windows clients. It’s not difficult, just annoying.</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14</a:t>
            </a:fld>
            <a:endParaRPr lang="en-US"/>
          </a:p>
        </p:txBody>
      </p:sp>
    </p:spTree>
    <p:extLst>
      <p:ext uri="{BB962C8B-B14F-4D97-AF65-F5344CB8AC3E}">
        <p14:creationId xmlns:p14="http://schemas.microsoft.com/office/powerpoint/2010/main" val="1808494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talking about the logical conversation</a:t>
            </a:r>
            <a:r>
              <a:rPr lang="en-US" baseline="0" dirty="0" smtClean="0"/>
              <a:t> here between our supplicant and the authentication server. Remember, this traffic is tunneled by the authenticator, which is a switch in this topology. We’ll take a closer look at that tunneling later.</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16</a:t>
            </a:fld>
            <a:endParaRPr lang="en-US"/>
          </a:p>
        </p:txBody>
      </p:sp>
    </p:spTree>
    <p:extLst>
      <p:ext uri="{BB962C8B-B14F-4D97-AF65-F5344CB8AC3E}">
        <p14:creationId xmlns:p14="http://schemas.microsoft.com/office/powerpoint/2010/main" val="7189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Frameworks provide a foundation to build additional</a:t>
            </a:r>
            <a:r>
              <a:rPr lang="en-US" baseline="0" dirty="0" smtClean="0"/>
              <a:t> functionality on top of. New authentication methods can easily be integrated on top of EAP. Some of these standards are open (EAP TLS, RFC 5216), and others are proprietary (Cisco’s LEAP)</a:t>
            </a:r>
          </a:p>
          <a:p>
            <a:endParaRPr lang="en-US" baseline="0" dirty="0" smtClean="0"/>
          </a:p>
        </p:txBody>
      </p:sp>
      <p:sp>
        <p:nvSpPr>
          <p:cNvPr id="4" name="Slide Number Placeholder 3"/>
          <p:cNvSpPr>
            <a:spLocks noGrp="1"/>
          </p:cNvSpPr>
          <p:nvPr>
            <p:ph type="sldNum" sz="quarter" idx="10"/>
          </p:nvPr>
        </p:nvSpPr>
        <p:spPr/>
        <p:txBody>
          <a:bodyPr/>
          <a:lstStyle/>
          <a:p>
            <a:fld id="{5DEDA262-CD85-3A49-8EB2-53D85594992F}" type="slidenum">
              <a:rPr lang="en-US" smtClean="0"/>
              <a:t>17</a:t>
            </a:fld>
            <a:endParaRPr lang="en-US"/>
          </a:p>
        </p:txBody>
      </p:sp>
    </p:spTree>
    <p:extLst>
      <p:ext uri="{BB962C8B-B14F-4D97-AF65-F5344CB8AC3E}">
        <p14:creationId xmlns:p14="http://schemas.microsoft.com/office/powerpoint/2010/main" val="72620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Network nodes (such as your laptop or an authentication server in the data center) are free to utilize those methods that they see fit. The devices granting network access (switches, access points, </a:t>
            </a:r>
            <a:r>
              <a:rPr lang="en-US" baseline="0" dirty="0" err="1" smtClean="0"/>
              <a:t>etc</a:t>
            </a:r>
            <a:r>
              <a:rPr lang="en-US" baseline="0" dirty="0" smtClean="0"/>
              <a:t>) don’t have to worry about the fine-grained details of how the authentication works.</a:t>
            </a:r>
          </a:p>
        </p:txBody>
      </p:sp>
      <p:sp>
        <p:nvSpPr>
          <p:cNvPr id="4" name="Slide Number Placeholder 3"/>
          <p:cNvSpPr>
            <a:spLocks noGrp="1"/>
          </p:cNvSpPr>
          <p:nvPr>
            <p:ph type="sldNum" sz="quarter" idx="10"/>
          </p:nvPr>
        </p:nvSpPr>
        <p:spPr/>
        <p:txBody>
          <a:bodyPr/>
          <a:lstStyle/>
          <a:p>
            <a:fld id="{5DEDA262-CD85-3A49-8EB2-53D85594992F}" type="slidenum">
              <a:rPr lang="en-US" smtClean="0"/>
              <a:t>18</a:t>
            </a:fld>
            <a:endParaRPr lang="en-US"/>
          </a:p>
        </p:txBody>
      </p:sp>
    </p:spTree>
    <p:extLst>
      <p:ext uri="{BB962C8B-B14F-4D97-AF65-F5344CB8AC3E}">
        <p14:creationId xmlns:p14="http://schemas.microsoft.com/office/powerpoint/2010/main" val="314128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can see a screenshot of available EAP methods within Cisco’s Identity Services Engine (ISE). ISE was used for this presentation’s topology as the authentication server. ISE is extremely powerful, and possesses a wide variety of features for securing </a:t>
            </a:r>
            <a:r>
              <a:rPr lang="en-US" baseline="0" smtClean="0"/>
              <a:t>a network.</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19</a:t>
            </a:fld>
            <a:endParaRPr lang="en-US"/>
          </a:p>
        </p:txBody>
      </p:sp>
    </p:spTree>
    <p:extLst>
      <p:ext uri="{BB962C8B-B14F-4D97-AF65-F5344CB8AC3E}">
        <p14:creationId xmlns:p14="http://schemas.microsoft.com/office/powerpoint/2010/main" val="115392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20</a:t>
            </a:fld>
            <a:endParaRPr lang="en-US"/>
          </a:p>
        </p:txBody>
      </p:sp>
    </p:spTree>
    <p:extLst>
      <p:ext uri="{BB962C8B-B14F-4D97-AF65-F5344CB8AC3E}">
        <p14:creationId xmlns:p14="http://schemas.microsoft.com/office/powerpoint/2010/main" val="75333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technet.microsoft.com</a:t>
            </a:r>
            <a:r>
              <a:rPr lang="en-US" dirty="0" smtClean="0"/>
              <a:t>/en-us/library/security/2743314.aspx</a:t>
            </a:r>
          </a:p>
          <a:p>
            <a:endParaRPr lang="en-US" dirty="0" smtClean="0"/>
          </a:p>
          <a:p>
            <a:r>
              <a:rPr lang="en-US" dirty="0" smtClean="0"/>
              <a:t>Basically, we don</a:t>
            </a:r>
            <a:r>
              <a:rPr lang="fr-FR" dirty="0" smtClean="0"/>
              <a:t>’</a:t>
            </a:r>
            <a:r>
              <a:rPr lang="en-US" dirty="0" smtClean="0"/>
              <a:t>t</a:t>
            </a:r>
            <a:r>
              <a:rPr lang="en-US" baseline="0" dirty="0" smtClean="0"/>
              <a:t> want MSCHAPv2 to run in </a:t>
            </a:r>
            <a:r>
              <a:rPr lang="en-US" baseline="0" dirty="0" err="1" smtClean="0"/>
              <a:t>cleartext</a:t>
            </a:r>
            <a:r>
              <a:rPr lang="en-US" baseline="0" dirty="0" smtClean="0"/>
              <a:t>, so we encapsulate it within TLS to create PEAP. Remember, lots of encapsulation going on here. We now have our logical EAP conversation (already encapsulated within 802.1x or RADIUS, as we’ll see) encapsulated within another layer of TLS.</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21</a:t>
            </a:fld>
            <a:endParaRPr lang="en-US"/>
          </a:p>
        </p:txBody>
      </p:sp>
    </p:spTree>
    <p:extLst>
      <p:ext uri="{BB962C8B-B14F-4D97-AF65-F5344CB8AC3E}">
        <p14:creationId xmlns:p14="http://schemas.microsoft.com/office/powerpoint/2010/main" val="170431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authenticate to ritwpa2 with AD credentials, so it makes sense that we’d be using PEAP-MSCHAPv2.</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22</a:t>
            </a:fld>
            <a:endParaRPr lang="en-US"/>
          </a:p>
        </p:txBody>
      </p:sp>
    </p:spTree>
    <p:extLst>
      <p:ext uri="{BB962C8B-B14F-4D97-AF65-F5344CB8AC3E}">
        <p14:creationId xmlns:p14="http://schemas.microsoft.com/office/powerpoint/2010/main" val="252206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EAP-TLS is fairly common in wireless deployments. Often, a company will require some kind of initial “enrollment” of a new device. This process will automate</a:t>
            </a:r>
            <a:r>
              <a:rPr lang="en-US" baseline="0" dirty="0" smtClean="0"/>
              <a:t> the process of assigning the device a certificate and getting it onto the network, requiring no further user intervention.</a:t>
            </a:r>
          </a:p>
          <a:p>
            <a:endParaRPr lang="en-US" baseline="0" dirty="0" smtClean="0"/>
          </a:p>
          <a:p>
            <a:r>
              <a:rPr lang="en-US" baseline="0" dirty="0" smtClean="0"/>
              <a:t>This method is often administratively expensive, as it requires a PKI and administrator skillsets that aren’t often found in smaller environments.</a:t>
            </a:r>
          </a:p>
          <a:p>
            <a:endParaRPr lang="en-US" baseline="0" dirty="0" smtClean="0"/>
          </a:p>
          <a:p>
            <a:r>
              <a:rPr lang="en-US" baseline="0" dirty="0" smtClean="0"/>
              <a:t>The implementation requirement for network devices to have certificates has been criticized as presenting a barrier to adoption of secure “open” hotspots. Theoretically, a certificate could only be required on the NAS, and any device would be allowed to authenticate. This could bring a measure of security to otherwise open hotspots, as they wouldn’t necessarily care about the devices connecting to them. However, they would be able to provide security services.</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23</a:t>
            </a:fld>
            <a:endParaRPr lang="en-US"/>
          </a:p>
        </p:txBody>
      </p:sp>
    </p:spTree>
    <p:extLst>
      <p:ext uri="{BB962C8B-B14F-4D97-AF65-F5344CB8AC3E}">
        <p14:creationId xmlns:p14="http://schemas.microsoft.com/office/powerpoint/2010/main" val="203189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logical conversation. This is where we</a:t>
            </a:r>
            <a:r>
              <a:rPr lang="en-US" baseline="0" dirty="0" smtClean="0"/>
              <a:t> really start to see actual packets. The logical EAP conversation will be encapsulated within 802.1x frames between the supplicant </a:t>
            </a:r>
            <a:r>
              <a:rPr lang="en-US" baseline="0" smtClean="0"/>
              <a:t>and authenticator.</a:t>
            </a:r>
            <a:endParaRPr lang="en-US"/>
          </a:p>
        </p:txBody>
      </p:sp>
      <p:sp>
        <p:nvSpPr>
          <p:cNvPr id="4" name="Slide Number Placeholder 3"/>
          <p:cNvSpPr>
            <a:spLocks noGrp="1"/>
          </p:cNvSpPr>
          <p:nvPr>
            <p:ph type="sldNum" sz="quarter" idx="10"/>
          </p:nvPr>
        </p:nvSpPr>
        <p:spPr/>
        <p:txBody>
          <a:bodyPr/>
          <a:lstStyle/>
          <a:p>
            <a:fld id="{5DEDA262-CD85-3A49-8EB2-53D85594992F}" type="slidenum">
              <a:rPr lang="en-US" smtClean="0"/>
              <a:t>26</a:t>
            </a:fld>
            <a:endParaRPr lang="en-US"/>
          </a:p>
        </p:txBody>
      </p:sp>
    </p:spTree>
    <p:extLst>
      <p:ext uri="{BB962C8B-B14F-4D97-AF65-F5344CB8AC3E}">
        <p14:creationId xmlns:p14="http://schemas.microsoft.com/office/powerpoint/2010/main" val="62891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actually sure if this implementation is wrong, but the comment was amusing either way.</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a:t>
            </a:fld>
            <a:endParaRPr lang="en-US"/>
          </a:p>
        </p:txBody>
      </p:sp>
    </p:spTree>
    <p:extLst>
      <p:ext uri="{BB962C8B-B14F-4D97-AF65-F5344CB8AC3E}">
        <p14:creationId xmlns:p14="http://schemas.microsoft.com/office/powerpoint/2010/main" val="162791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understand that IP-layer communication</a:t>
            </a:r>
            <a:r>
              <a:rPr lang="en-US" baseline="0" dirty="0" smtClean="0"/>
              <a:t> is used at all by the supplicant during the authentication process. This is because the supplicant is communicating with the authenticator at layer 2.</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27</a:t>
            </a:fld>
            <a:endParaRPr lang="en-US"/>
          </a:p>
        </p:txBody>
      </p:sp>
    </p:spTree>
    <p:extLst>
      <p:ext uri="{BB962C8B-B14F-4D97-AF65-F5344CB8AC3E}">
        <p14:creationId xmlns:p14="http://schemas.microsoft.com/office/powerpoint/2010/main" val="1040455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a:t>
            </a:r>
            <a:r>
              <a:rPr lang="en-US" baseline="0" dirty="0" smtClean="0"/>
              <a:t> representation of controlled and uncontrolled logical ports. Only 802.1x traffic is allowed until the supplicant is placed into an authorized state, which allows controlled traffic to flow.</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28</a:t>
            </a:fld>
            <a:endParaRPr lang="en-US"/>
          </a:p>
        </p:txBody>
      </p:sp>
    </p:spTree>
    <p:extLst>
      <p:ext uri="{BB962C8B-B14F-4D97-AF65-F5344CB8AC3E}">
        <p14:creationId xmlns:p14="http://schemas.microsoft.com/office/powerpoint/2010/main" val="1985126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output shows that this port is currently in the unauthorized state. We can also</a:t>
            </a:r>
            <a:r>
              <a:rPr lang="en-US" baseline="0" dirty="0" smtClean="0"/>
              <a:t> see that a supplicant is currently authenticating but has not yet been granted access. At this point, only 802.1x traffic will flow.</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29</a:t>
            </a:fld>
            <a:endParaRPr lang="en-US"/>
          </a:p>
        </p:txBody>
      </p:sp>
    </p:spTree>
    <p:extLst>
      <p:ext uri="{BB962C8B-B14F-4D97-AF65-F5344CB8AC3E}">
        <p14:creationId xmlns:p14="http://schemas.microsoft.com/office/powerpoint/2010/main" val="168804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TPMR means</a:t>
            </a:r>
            <a:r>
              <a:rPr lang="en-US" baseline="0" dirty="0" smtClean="0"/>
              <a:t> “two port MAC relay” From my limited </a:t>
            </a:r>
            <a:r>
              <a:rPr lang="en-US" baseline="0" dirty="0" err="1" smtClean="0"/>
              <a:t>Googling</a:t>
            </a:r>
            <a:r>
              <a:rPr lang="en-US" baseline="0" dirty="0" smtClean="0"/>
              <a:t> around, this was a largely unsuccessful standard to implement a simpler Ethernet bridge.</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30</a:t>
            </a:fld>
            <a:endParaRPr lang="en-US"/>
          </a:p>
        </p:txBody>
      </p:sp>
    </p:spTree>
    <p:extLst>
      <p:ext uri="{BB962C8B-B14F-4D97-AF65-F5344CB8AC3E}">
        <p14:creationId xmlns:p14="http://schemas.microsoft.com/office/powerpoint/2010/main" val="2551172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supplicant indicates</a:t>
            </a:r>
            <a:r>
              <a:rPr lang="en-US" baseline="0" dirty="0" smtClean="0"/>
              <a:t> that it is ready to begin the authentication process.</a:t>
            </a:r>
            <a:endParaRPr lang="en-US" dirty="0" smtClean="0"/>
          </a:p>
          <a:p>
            <a:endParaRPr lang="en-US" dirty="0" smtClean="0"/>
          </a:p>
          <a:p>
            <a:r>
              <a:rPr lang="en-US" dirty="0" smtClean="0"/>
              <a:t>Ignore the VSS-Monitoring trailer, it’s related to the SPAN</a:t>
            </a:r>
            <a:r>
              <a:rPr lang="en-US" baseline="0" dirty="0" smtClean="0"/>
              <a:t> port that I setup on the switch.</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31</a:t>
            </a:fld>
            <a:endParaRPr lang="en-US"/>
          </a:p>
        </p:txBody>
      </p:sp>
    </p:spTree>
    <p:extLst>
      <p:ext uri="{BB962C8B-B14F-4D97-AF65-F5344CB8AC3E}">
        <p14:creationId xmlns:p14="http://schemas.microsoft.com/office/powerpoint/2010/main" val="2728204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authenticator</a:t>
            </a:r>
            <a:r>
              <a:rPr lang="en-US" baseline="0" dirty="0" smtClean="0"/>
              <a:t> asks for the identity of the supplicant. Notice that the source MAC address is the Cisco switch.</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32</a:t>
            </a:fld>
            <a:endParaRPr lang="en-US"/>
          </a:p>
        </p:txBody>
      </p:sp>
    </p:spTree>
    <p:extLst>
      <p:ext uri="{BB962C8B-B14F-4D97-AF65-F5344CB8AC3E}">
        <p14:creationId xmlns:p14="http://schemas.microsoft.com/office/powerpoint/2010/main" val="3004881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authenticator isn’t really concerned with the supplicant’s identity. That</a:t>
            </a:r>
            <a:r>
              <a:rPr lang="en-US" baseline="0" dirty="0" smtClean="0"/>
              <a:t> information is part of the logical conversation between the supplicant and the authentication server. We’ll take a closer look at how this is encapsulated and sent to the AS later.</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33</a:t>
            </a:fld>
            <a:endParaRPr lang="en-US"/>
          </a:p>
        </p:txBody>
      </p:sp>
    </p:spTree>
    <p:extLst>
      <p:ext uri="{BB962C8B-B14F-4D97-AF65-F5344CB8AC3E}">
        <p14:creationId xmlns:p14="http://schemas.microsoft.com/office/powerpoint/2010/main" val="1313694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supplicant provides its identity to the authenticator. In this case, we can see the username is “user”</a:t>
            </a:r>
            <a:endParaRPr lang="en-US" dirty="0" smtClean="0"/>
          </a:p>
        </p:txBody>
      </p:sp>
      <p:sp>
        <p:nvSpPr>
          <p:cNvPr id="4" name="Slide Number Placeholder 3"/>
          <p:cNvSpPr>
            <a:spLocks noGrp="1"/>
          </p:cNvSpPr>
          <p:nvPr>
            <p:ph type="sldNum" sz="quarter" idx="10"/>
          </p:nvPr>
        </p:nvSpPr>
        <p:spPr/>
        <p:txBody>
          <a:bodyPr/>
          <a:lstStyle/>
          <a:p>
            <a:fld id="{5DEDA262-CD85-3A49-8EB2-53D85594992F}" type="slidenum">
              <a:rPr lang="en-US" smtClean="0"/>
              <a:t>34</a:t>
            </a:fld>
            <a:endParaRPr lang="en-US"/>
          </a:p>
        </p:txBody>
      </p:sp>
    </p:spTree>
    <p:extLst>
      <p:ext uri="{BB962C8B-B14F-4D97-AF65-F5344CB8AC3E}">
        <p14:creationId xmlns:p14="http://schemas.microsoft.com/office/powerpoint/2010/main" val="182329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take a closer look at RADIUS soon.</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35</a:t>
            </a:fld>
            <a:endParaRPr lang="en-US"/>
          </a:p>
        </p:txBody>
      </p:sp>
    </p:spTree>
    <p:extLst>
      <p:ext uri="{BB962C8B-B14F-4D97-AF65-F5344CB8AC3E}">
        <p14:creationId xmlns:p14="http://schemas.microsoft.com/office/powerpoint/2010/main" val="55548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36</a:t>
            </a:fld>
            <a:endParaRPr lang="en-US"/>
          </a:p>
        </p:txBody>
      </p:sp>
    </p:spTree>
    <p:extLst>
      <p:ext uri="{BB962C8B-B14F-4D97-AF65-F5344CB8AC3E}">
        <p14:creationId xmlns:p14="http://schemas.microsoft.com/office/powerpoint/2010/main" val="271846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confusing</a:t>
            </a:r>
            <a:r>
              <a:rPr lang="en-US" baseline="0" dirty="0" smtClean="0"/>
              <a:t> things about port-based NAC is the sheer number of terms and protocols involved. As we’ll see, there are a lot of moving parts. However, they’re not hard once you’ve able to get them straight within your head.</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a:t>
            </a:fld>
            <a:endParaRPr lang="en-US"/>
          </a:p>
        </p:txBody>
      </p:sp>
    </p:spTree>
    <p:extLst>
      <p:ext uri="{BB962C8B-B14F-4D97-AF65-F5344CB8AC3E}">
        <p14:creationId xmlns:p14="http://schemas.microsoft.com/office/powerpoint/2010/main" val="1500912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the authentication server</a:t>
            </a:r>
            <a:r>
              <a:rPr lang="en-US" baseline="0" dirty="0" smtClean="0"/>
              <a:t> is requesting EAP-TLS.</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37</a:t>
            </a:fld>
            <a:endParaRPr lang="en-US"/>
          </a:p>
        </p:txBody>
      </p:sp>
    </p:spTree>
    <p:extLst>
      <p:ext uri="{BB962C8B-B14F-4D97-AF65-F5344CB8AC3E}">
        <p14:creationId xmlns:p14="http://schemas.microsoft.com/office/powerpoint/2010/main" val="2752249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supplicant denies this request. Instead, it proposes</a:t>
            </a:r>
            <a:r>
              <a:rPr lang="en-US" baseline="0" dirty="0" smtClean="0"/>
              <a:t> using PEAP.</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38</a:t>
            </a:fld>
            <a:endParaRPr lang="en-US"/>
          </a:p>
        </p:txBody>
      </p:sp>
    </p:spTree>
    <p:extLst>
      <p:ext uri="{BB962C8B-B14F-4D97-AF65-F5344CB8AC3E}">
        <p14:creationId xmlns:p14="http://schemas.microsoft.com/office/powerpoint/2010/main" val="3739975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it’s the job of the authenticator to permit or deny</a:t>
            </a:r>
            <a:r>
              <a:rPr lang="en-US" baseline="0" dirty="0" smtClean="0"/>
              <a:t> network traffic. It allows the authentication server to perform the heavy lifting of determining whether or not a device should be allowed to communicate on the network.</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39</a:t>
            </a:fld>
            <a:endParaRPr lang="en-US"/>
          </a:p>
        </p:txBody>
      </p:sp>
    </p:spTree>
    <p:extLst>
      <p:ext uri="{BB962C8B-B14F-4D97-AF65-F5344CB8AC3E}">
        <p14:creationId xmlns:p14="http://schemas.microsoft.com/office/powerpoint/2010/main" val="3822100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the authentication</a:t>
            </a:r>
            <a:r>
              <a:rPr lang="en-US" baseline="0" dirty="0" smtClean="0"/>
              <a:t> exchange involves multiple EAP requests and responses. The amount of traffic depends on the authentication method being used. At the end of the exchange, we can see a Success message, and then we see normal traffic (DHCP) flow normally. </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40</a:t>
            </a:fld>
            <a:endParaRPr lang="en-US"/>
          </a:p>
        </p:txBody>
      </p:sp>
    </p:spTree>
    <p:extLst>
      <p:ext uri="{BB962C8B-B14F-4D97-AF65-F5344CB8AC3E}">
        <p14:creationId xmlns:p14="http://schemas.microsoft.com/office/powerpoint/2010/main" val="2063008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a:t>
            </a:r>
            <a:r>
              <a:rPr lang="en-US" baseline="0" dirty="0" smtClean="0"/>
              <a:t> EAP-Request packet from the authentication exchange.</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41</a:t>
            </a:fld>
            <a:endParaRPr lang="en-US"/>
          </a:p>
        </p:txBody>
      </p:sp>
    </p:spTree>
    <p:extLst>
      <p:ext uri="{BB962C8B-B14F-4D97-AF65-F5344CB8AC3E}">
        <p14:creationId xmlns:p14="http://schemas.microsoft.com/office/powerpoint/2010/main" val="1097806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can see that the status of the switch</a:t>
            </a:r>
            <a:r>
              <a:rPr lang="en-US" baseline="0" dirty="0" smtClean="0"/>
              <a:t> port is authorized. Controlled traffic is now allowed to flow.</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42</a:t>
            </a:fld>
            <a:endParaRPr lang="en-US"/>
          </a:p>
        </p:txBody>
      </p:sp>
    </p:spTree>
    <p:extLst>
      <p:ext uri="{BB962C8B-B14F-4D97-AF65-F5344CB8AC3E}">
        <p14:creationId xmlns:p14="http://schemas.microsoft.com/office/powerpoint/2010/main" val="3514970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44</a:t>
            </a:fld>
            <a:endParaRPr lang="en-US"/>
          </a:p>
        </p:txBody>
      </p:sp>
    </p:spTree>
    <p:extLst>
      <p:ext uri="{BB962C8B-B14F-4D97-AF65-F5344CB8AC3E}">
        <p14:creationId xmlns:p14="http://schemas.microsoft.com/office/powerpoint/2010/main" val="2311314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Command</a:t>
            </a:r>
            <a:r>
              <a:rPr lang="en-US" baseline="0" dirty="0" smtClean="0"/>
              <a:t> authorization is common in networks using RADIUS to ensure that a user has the permission to execute certain commands. Accounting typically involves logging of session details.</a:t>
            </a:r>
          </a:p>
          <a:p>
            <a:endParaRPr lang="en-US" baseline="0" dirty="0" smtClean="0"/>
          </a:p>
          <a:p>
            <a:r>
              <a:rPr lang="en-US" baseline="0" dirty="0" smtClean="0"/>
              <a:t>Notice that RADIUS uses UDP port 1812. We previously established that the supplicant doesn’t have an IP address. This is where the tunneling performed by the authenticator comes into play.</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45</a:t>
            </a:fld>
            <a:endParaRPr lang="en-US"/>
          </a:p>
        </p:txBody>
      </p:sp>
    </p:spTree>
    <p:extLst>
      <p:ext uri="{BB962C8B-B14F-4D97-AF65-F5344CB8AC3E}">
        <p14:creationId xmlns:p14="http://schemas.microsoft.com/office/powerpoint/2010/main" val="1209029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Access-Accept or Access-Reject tells the authenticator whether or not it should permit controlled</a:t>
            </a:r>
            <a:r>
              <a:rPr lang="en-US" baseline="0" dirty="0" smtClean="0"/>
              <a:t> traffic from the attached device.</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46</a:t>
            </a:fld>
            <a:endParaRPr lang="en-US"/>
          </a:p>
        </p:txBody>
      </p:sp>
    </p:spTree>
    <p:extLst>
      <p:ext uri="{BB962C8B-B14F-4D97-AF65-F5344CB8AC3E}">
        <p14:creationId xmlns:p14="http://schemas.microsoft.com/office/powerpoint/2010/main" val="1935268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we can see the EAP-Response Identity from the EAPOL conversation, but this time it is encapsulated inside RADIUS</a:t>
            </a:r>
            <a:r>
              <a:rPr lang="en-US" baseline="0" dirty="0" smtClean="0"/>
              <a:t> instead of 802.1x. There are also other fields that can be used to determine network access, such as the NAS-Port-Type, which will typically be Ethernet or 802.11.</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47</a:t>
            </a:fld>
            <a:endParaRPr lang="en-US"/>
          </a:p>
        </p:txBody>
      </p:sp>
    </p:spTree>
    <p:extLst>
      <p:ext uri="{BB962C8B-B14F-4D97-AF65-F5344CB8AC3E}">
        <p14:creationId xmlns:p14="http://schemas.microsoft.com/office/powerpoint/2010/main" val="184779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Encapsulation plays a central role within the</a:t>
            </a:r>
            <a:r>
              <a:rPr lang="en-US" baseline="0" dirty="0" smtClean="0"/>
              <a:t> protocol stack necessary for port-based NAC. We’ll see a logical EAP conversation between two endpoints is encapsulated within two different protocols, depending on where the conversation is taking place within our topology.</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6</a:t>
            </a:fld>
            <a:endParaRPr lang="en-US"/>
          </a:p>
        </p:txBody>
      </p:sp>
    </p:spTree>
    <p:extLst>
      <p:ext uri="{BB962C8B-B14F-4D97-AF65-F5344CB8AC3E}">
        <p14:creationId xmlns:p14="http://schemas.microsoft.com/office/powerpoint/2010/main" val="3787420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again, we see the same EAP-Request</a:t>
            </a:r>
            <a:r>
              <a:rPr lang="en-US" baseline="0" dirty="0" smtClean="0"/>
              <a:t> with EAP-TLS.</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48</a:t>
            </a:fld>
            <a:endParaRPr lang="en-US"/>
          </a:p>
        </p:txBody>
      </p:sp>
    </p:spTree>
    <p:extLst>
      <p:ext uri="{BB962C8B-B14F-4D97-AF65-F5344CB8AC3E}">
        <p14:creationId xmlns:p14="http://schemas.microsoft.com/office/powerpoint/2010/main" val="1598808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once again,</a:t>
            </a:r>
            <a:r>
              <a:rPr lang="en-US" baseline="0" dirty="0" smtClean="0"/>
              <a:t> the supplicant rejects this authentication method, instead requesting PEAP.</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49</a:t>
            </a:fld>
            <a:endParaRPr lang="en-US"/>
          </a:p>
        </p:txBody>
      </p:sp>
    </p:spTree>
    <p:extLst>
      <p:ext uri="{BB962C8B-B14F-4D97-AF65-F5344CB8AC3E}">
        <p14:creationId xmlns:p14="http://schemas.microsoft.com/office/powerpoint/2010/main" val="3924651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a conversation that is essentially identical to the 802.1x conversation, terminating with a RADIUS Access-Accept.</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50</a:t>
            </a:fld>
            <a:endParaRPr lang="en-US"/>
          </a:p>
        </p:txBody>
      </p:sp>
    </p:spTree>
    <p:extLst>
      <p:ext uri="{BB962C8B-B14F-4D97-AF65-F5344CB8AC3E}">
        <p14:creationId xmlns:p14="http://schemas.microsoft.com/office/powerpoint/2010/main" val="2790881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a sample message from the authentication exchange. The PEAP</a:t>
            </a:r>
            <a:r>
              <a:rPr lang="en-US" baseline="0" dirty="0" smtClean="0"/>
              <a:t> conversation (EAP within TLS) is encapsulated within a RADIUS packet.</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51</a:t>
            </a:fld>
            <a:endParaRPr lang="en-US"/>
          </a:p>
        </p:txBody>
      </p:sp>
    </p:spTree>
    <p:extLst>
      <p:ext uri="{BB962C8B-B14F-4D97-AF65-F5344CB8AC3E}">
        <p14:creationId xmlns:p14="http://schemas.microsoft.com/office/powerpoint/2010/main" val="3191235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Access-Accept tells the authenticator to allow the attached device to communicate on the network.</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52</a:t>
            </a:fld>
            <a:endParaRPr lang="en-US"/>
          </a:p>
        </p:txBody>
      </p:sp>
    </p:spTree>
    <p:extLst>
      <p:ext uri="{BB962C8B-B14F-4D97-AF65-F5344CB8AC3E}">
        <p14:creationId xmlns:p14="http://schemas.microsoft.com/office/powerpoint/2010/main" val="1223234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ladder diagram shows the entirety of the conversation between the supplicant,</a:t>
            </a:r>
            <a:r>
              <a:rPr lang="en-US" baseline="0" dirty="0" smtClean="0"/>
              <a:t> authenticator, and authentication server.</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54</a:t>
            </a:fld>
            <a:endParaRPr lang="en-US"/>
          </a:p>
        </p:txBody>
      </p:sp>
    </p:spTree>
    <p:extLst>
      <p:ext uri="{BB962C8B-B14F-4D97-AF65-F5344CB8AC3E}">
        <p14:creationId xmlns:p14="http://schemas.microsoft.com/office/powerpoint/2010/main" val="54664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this authentication</a:t>
            </a:r>
            <a:r>
              <a:rPr lang="en-US" baseline="0" dirty="0" smtClean="0"/>
              <a:t> is often user-based (think using your AD credentials to sign onto the </a:t>
            </a:r>
            <a:r>
              <a:rPr lang="en-US" baseline="0" dirty="0" err="1" smtClean="0"/>
              <a:t>WiFi</a:t>
            </a:r>
            <a:r>
              <a:rPr lang="en-US" baseline="0" dirty="0" smtClean="0"/>
              <a:t>), it doesn’t have to be. Imagine a public library. The library probably doesn’t care who uses the public use computers, but it may care that only their authorized computers are allowed onto the network. They may use certificates on those machines to ensure that only library assets can be plugged in, but they don’t care who the end-user is.</a:t>
            </a:r>
          </a:p>
          <a:p>
            <a:endParaRPr lang="en-US" baseline="0" dirty="0" smtClean="0"/>
          </a:p>
          <a:p>
            <a:r>
              <a:rPr lang="en-US" baseline="0" dirty="0" smtClean="0"/>
              <a:t>We want to abstract these goals from the actual switches and access points in the network. They shouldn’t need to be concerned with how the authentication works. They should only care whether or not they are permitting access to a device.</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7</a:t>
            </a:fld>
            <a:endParaRPr lang="en-US"/>
          </a:p>
        </p:txBody>
      </p:sp>
    </p:spTree>
    <p:extLst>
      <p:ext uri="{BB962C8B-B14F-4D97-AF65-F5344CB8AC3E}">
        <p14:creationId xmlns:p14="http://schemas.microsoft.com/office/powerpoint/2010/main" val="357300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a common scenario: your laptop associating with Active Directory credentials to the wireless network.</a:t>
            </a:r>
          </a:p>
          <a:p>
            <a:endParaRPr lang="en-US" dirty="0" smtClean="0"/>
          </a:p>
          <a:p>
            <a:r>
              <a:rPr lang="en-US" dirty="0" smtClean="0"/>
              <a:t>Your</a:t>
            </a:r>
            <a:r>
              <a:rPr lang="en-US" baseline="0" dirty="0" smtClean="0"/>
              <a:t> laptop is the supplicant. More specifically, the 802.1x and EAP software implementation on your laptop is the supplicant.</a:t>
            </a:r>
          </a:p>
          <a:p>
            <a:endParaRPr lang="en-US" baseline="0" dirty="0" smtClean="0"/>
          </a:p>
          <a:p>
            <a:r>
              <a:rPr lang="en-US" baseline="0" dirty="0" smtClean="0"/>
              <a:t>The access point is the authenticator.</a:t>
            </a:r>
          </a:p>
          <a:p>
            <a:endParaRPr lang="en-US" baseline="0" dirty="0" smtClean="0"/>
          </a:p>
          <a:p>
            <a:r>
              <a:rPr lang="en-US" baseline="0" dirty="0" smtClean="0"/>
              <a:t>The RADIUS server in the backend (invisible to you) is the authentication server (AS).</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8</a:t>
            </a:fld>
            <a:endParaRPr lang="en-US"/>
          </a:p>
        </p:txBody>
      </p:sp>
    </p:spTree>
    <p:extLst>
      <p:ext uri="{BB962C8B-B14F-4D97-AF65-F5344CB8AC3E}">
        <p14:creationId xmlns:p14="http://schemas.microsoft.com/office/powerpoint/2010/main" val="397077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9</a:t>
            </a:fld>
            <a:endParaRPr lang="en-US"/>
          </a:p>
        </p:txBody>
      </p:sp>
    </p:spTree>
    <p:extLst>
      <p:ext uri="{BB962C8B-B14F-4D97-AF65-F5344CB8AC3E}">
        <p14:creationId xmlns:p14="http://schemas.microsoft.com/office/powerpoint/2010/main" val="407760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802.1x conversation occurs between</a:t>
            </a:r>
            <a:r>
              <a:rPr lang="en-US" baseline="0" dirty="0" smtClean="0"/>
              <a:t> the supplicant and authenticator.</a:t>
            </a:r>
          </a:p>
          <a:p>
            <a:endParaRPr lang="en-US" baseline="0" dirty="0" smtClean="0"/>
          </a:p>
          <a:p>
            <a:r>
              <a:rPr lang="en-US" baseline="0" dirty="0" smtClean="0"/>
              <a:t>The RADIUS conversation occurs between the authenticator and the AS.</a:t>
            </a:r>
          </a:p>
          <a:p>
            <a:endParaRPr lang="en-US" baseline="0" dirty="0" smtClean="0"/>
          </a:p>
          <a:p>
            <a:r>
              <a:rPr lang="en-US" baseline="0" dirty="0" smtClean="0"/>
              <a:t>The EAP conversation is a logical conversation between the supplicant and AS, encapsulated in 802.1x or RADIUS depending on where in the topology we are looking.</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10</a:t>
            </a:fld>
            <a:endParaRPr lang="en-US"/>
          </a:p>
        </p:txBody>
      </p:sp>
    </p:spTree>
    <p:extLst>
      <p:ext uri="{BB962C8B-B14F-4D97-AF65-F5344CB8AC3E}">
        <p14:creationId xmlns:p14="http://schemas.microsoft.com/office/powerpoint/2010/main" val="257407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ladder diagram shows the entirety of the conversation between the supplicant,</a:t>
            </a:r>
            <a:r>
              <a:rPr lang="en-US" baseline="0" dirty="0" smtClean="0"/>
              <a:t> authenticator, and authentication server.</a:t>
            </a:r>
            <a:endParaRPr lang="en-US" dirty="0"/>
          </a:p>
        </p:txBody>
      </p:sp>
      <p:sp>
        <p:nvSpPr>
          <p:cNvPr id="4" name="Slide Number Placeholder 3"/>
          <p:cNvSpPr>
            <a:spLocks noGrp="1"/>
          </p:cNvSpPr>
          <p:nvPr>
            <p:ph type="sldNum" sz="quarter" idx="10"/>
          </p:nvPr>
        </p:nvSpPr>
        <p:spPr/>
        <p:txBody>
          <a:bodyPr/>
          <a:lstStyle/>
          <a:p>
            <a:fld id="{5DEDA262-CD85-3A49-8EB2-53D85594992F}" type="slidenum">
              <a:rPr lang="en-US" smtClean="0"/>
              <a:t>11</a:t>
            </a:fld>
            <a:endParaRPr lang="en-US"/>
          </a:p>
        </p:txBody>
      </p:sp>
    </p:spTree>
    <p:extLst>
      <p:ext uri="{BB962C8B-B14F-4D97-AF65-F5344CB8AC3E}">
        <p14:creationId xmlns:p14="http://schemas.microsoft.com/office/powerpoint/2010/main" val="54664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rgbClr val="558ED5"/>
          </a:solidFill>
          <a:effectLst/>
        </p:spPr>
        <p:style>
          <a:lnRef idx="1">
            <a:schemeClr val="accent1"/>
          </a:lnRef>
          <a:fillRef idx="3">
            <a:schemeClr val="accent1"/>
          </a:fillRef>
          <a:effectRef idx="2">
            <a:schemeClr val="accent1"/>
          </a:effectRef>
          <a:fontRef idx="none"/>
        </p:style>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896F65-781B-ED4B-9037-F7DBB976B989}" type="datetime1">
              <a:rPr lang="en-US" smtClean="0"/>
              <a:t>5/12/16</a:t>
            </a:fld>
            <a:endParaRPr lang="en-US"/>
          </a:p>
        </p:txBody>
      </p:sp>
      <p:sp>
        <p:nvSpPr>
          <p:cNvPr id="5" name="Footer Placeholder 4"/>
          <p:cNvSpPr>
            <a:spLocks noGrp="1"/>
          </p:cNvSpPr>
          <p:nvPr>
            <p:ph type="ftr" sz="quarter" idx="11"/>
          </p:nvPr>
        </p:nvSpPr>
        <p:spPr>
          <a:xfrm>
            <a:off x="0" y="6566027"/>
            <a:ext cx="9144000" cy="310896"/>
          </a:xfrm>
          <a:solidFill>
            <a:schemeClr val="accent1"/>
          </a:solidFill>
        </p:spPr>
        <p:txBody>
          <a:bodyPr/>
          <a:lstStyle>
            <a:lvl1pPr>
              <a:defRPr>
                <a:solidFill>
                  <a:schemeClr val="tx1"/>
                </a:solidFill>
              </a:defRPr>
            </a:lvl1pPr>
          </a:lstStyle>
          <a:p>
            <a:r>
              <a:rPr lang="en-US" smtClean="0"/>
              <a:t>Introduction to Port-Based Network Access Control</a:t>
            </a:r>
            <a:endParaRPr lang="en-US" dirty="0" smtClean="0"/>
          </a:p>
        </p:txBody>
      </p:sp>
      <p:sp>
        <p:nvSpPr>
          <p:cNvPr id="6" name="Slide Number Placeholder 5"/>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65433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20894-9799-6941-9F59-76D1C872DABC}" type="datetime1">
              <a:rPr lang="en-US" smtClean="0"/>
              <a:t>5/12/16</a:t>
            </a:fld>
            <a:endParaRPr lang="en-US"/>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a:p>
        </p:txBody>
      </p:sp>
      <p:sp>
        <p:nvSpPr>
          <p:cNvPr id="6" name="Slide Number Placeholder 5"/>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417081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6BF44-3779-2F42-8D7D-641F63C1E536}" type="datetime1">
              <a:rPr lang="en-US" smtClean="0"/>
              <a:t>5/12/16</a:t>
            </a:fld>
            <a:endParaRPr lang="en-US"/>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a:p>
        </p:txBody>
      </p:sp>
      <p:sp>
        <p:nvSpPr>
          <p:cNvPr id="6" name="Slide Number Placeholder 5"/>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317790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58F2C-F701-D74D-8AF4-32E8EC1317F2}" type="datetime1">
              <a:rPr lang="en-US" smtClean="0"/>
              <a:t>5/12/16</a:t>
            </a:fld>
            <a:endParaRPr lang="en-US"/>
          </a:p>
        </p:txBody>
      </p:sp>
      <p:sp>
        <p:nvSpPr>
          <p:cNvPr id="5" name="Footer Placeholder 4"/>
          <p:cNvSpPr>
            <a:spLocks noGrp="1"/>
          </p:cNvSpPr>
          <p:nvPr>
            <p:ph type="ftr" sz="quarter" idx="11"/>
          </p:nvPr>
        </p:nvSpPr>
        <p:spPr>
          <a:xfrm>
            <a:off x="0" y="6549436"/>
            <a:ext cx="9144000" cy="308564"/>
          </a:xfrm>
          <a:solidFill>
            <a:schemeClr val="accent1"/>
          </a:solidFill>
        </p:spPr>
        <p:txBody>
          <a:bodyPr/>
          <a:lstStyle>
            <a:lvl1pPr>
              <a:defRPr>
                <a:solidFill>
                  <a:schemeClr val="tx1"/>
                </a:solidFill>
              </a:defRPr>
            </a:lvl1pPr>
          </a:lstStyle>
          <a:p>
            <a:r>
              <a:rPr lang="en-US" smtClean="0"/>
              <a:t>Introduction to Port-Based Network Access Control</a:t>
            </a:r>
            <a:endParaRPr lang="en-US" dirty="0"/>
          </a:p>
        </p:txBody>
      </p:sp>
      <p:sp>
        <p:nvSpPr>
          <p:cNvPr id="6" name="Slide Number Placeholder 5"/>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300427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DE5661-4CBE-5444-BEF9-1BE05EFDDBA4}" type="datetime1">
              <a:rPr lang="en-US" smtClean="0"/>
              <a:t>5/12/16</a:t>
            </a:fld>
            <a:endParaRPr lang="en-US"/>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a:p>
        </p:txBody>
      </p:sp>
      <p:sp>
        <p:nvSpPr>
          <p:cNvPr id="6" name="Slide Number Placeholder 5"/>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264265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D96B92-455C-D649-B5A5-10ECC567C226}" type="datetime1">
              <a:rPr lang="en-US" smtClean="0"/>
              <a:t>5/12/16</a:t>
            </a:fld>
            <a:endParaRPr lang="en-US"/>
          </a:p>
        </p:txBody>
      </p:sp>
      <p:sp>
        <p:nvSpPr>
          <p:cNvPr id="6" name="Footer Placeholder 5"/>
          <p:cNvSpPr>
            <a:spLocks noGrp="1"/>
          </p:cNvSpPr>
          <p:nvPr>
            <p:ph type="ftr" sz="quarter" idx="11"/>
          </p:nvPr>
        </p:nvSpPr>
        <p:spPr/>
        <p:txBody>
          <a:bodyPr/>
          <a:lstStyle/>
          <a:p>
            <a:r>
              <a:rPr lang="en-US" smtClean="0"/>
              <a:t>Introduction to Port-Based Network Access Control</a:t>
            </a:r>
            <a:endParaRPr lang="en-US"/>
          </a:p>
        </p:txBody>
      </p:sp>
      <p:sp>
        <p:nvSpPr>
          <p:cNvPr id="7" name="Slide Number Placeholder 6"/>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26513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C7F7BB-2618-0D4F-92B5-BF3C704F9DFC}" type="datetime1">
              <a:rPr lang="en-US" smtClean="0"/>
              <a:t>5/12/16</a:t>
            </a:fld>
            <a:endParaRPr lang="en-US"/>
          </a:p>
        </p:txBody>
      </p:sp>
      <p:sp>
        <p:nvSpPr>
          <p:cNvPr id="8" name="Footer Placeholder 7"/>
          <p:cNvSpPr>
            <a:spLocks noGrp="1"/>
          </p:cNvSpPr>
          <p:nvPr>
            <p:ph type="ftr" sz="quarter" idx="11"/>
          </p:nvPr>
        </p:nvSpPr>
        <p:spPr/>
        <p:txBody>
          <a:bodyPr/>
          <a:lstStyle/>
          <a:p>
            <a:r>
              <a:rPr lang="en-US" smtClean="0"/>
              <a:t>Introduction to Port-Based Network Access Control</a:t>
            </a:r>
            <a:endParaRPr lang="en-US"/>
          </a:p>
        </p:txBody>
      </p:sp>
      <p:sp>
        <p:nvSpPr>
          <p:cNvPr id="9" name="Slide Number Placeholder 8"/>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19610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6ECBBD-25D3-574E-BAD3-054E7944765E}" type="datetime1">
              <a:rPr lang="en-US" smtClean="0"/>
              <a:t>5/12/16</a:t>
            </a:fld>
            <a:endParaRPr lang="en-US"/>
          </a:p>
        </p:txBody>
      </p:sp>
      <p:sp>
        <p:nvSpPr>
          <p:cNvPr id="4" name="Footer Placeholder 3"/>
          <p:cNvSpPr>
            <a:spLocks noGrp="1"/>
          </p:cNvSpPr>
          <p:nvPr>
            <p:ph type="ftr" sz="quarter" idx="11"/>
          </p:nvPr>
        </p:nvSpPr>
        <p:spPr/>
        <p:txBody>
          <a:bodyPr/>
          <a:lstStyle/>
          <a:p>
            <a:r>
              <a:rPr lang="en-US" smtClean="0"/>
              <a:t>Introduction to Port-Based Network Access Control</a:t>
            </a:r>
            <a:endParaRPr lang="en-US"/>
          </a:p>
        </p:txBody>
      </p:sp>
      <p:sp>
        <p:nvSpPr>
          <p:cNvPr id="5" name="Slide Number Placeholder 4"/>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50732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A4A88-C2E1-734F-961D-52A5A3ED75BB}" type="datetime1">
              <a:rPr lang="en-US" smtClean="0"/>
              <a:t>5/12/16</a:t>
            </a:fld>
            <a:endParaRPr lang="en-US"/>
          </a:p>
        </p:txBody>
      </p:sp>
      <p:sp>
        <p:nvSpPr>
          <p:cNvPr id="3" name="Footer Placeholder 2"/>
          <p:cNvSpPr>
            <a:spLocks noGrp="1"/>
          </p:cNvSpPr>
          <p:nvPr>
            <p:ph type="ftr" sz="quarter" idx="11"/>
          </p:nvPr>
        </p:nvSpPr>
        <p:spPr/>
        <p:txBody>
          <a:bodyPr/>
          <a:lstStyle/>
          <a:p>
            <a:r>
              <a:rPr lang="en-US" smtClean="0"/>
              <a:t>Introduction to Port-Based Network Access Control</a:t>
            </a:r>
            <a:endParaRPr lang="en-US"/>
          </a:p>
        </p:txBody>
      </p:sp>
      <p:sp>
        <p:nvSpPr>
          <p:cNvPr id="4" name="Slide Number Placeholder 3"/>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57468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B5D7D-8497-A64C-9441-686507010043}" type="datetime1">
              <a:rPr lang="en-US" smtClean="0"/>
              <a:t>5/12/16</a:t>
            </a:fld>
            <a:endParaRPr lang="en-US"/>
          </a:p>
        </p:txBody>
      </p:sp>
      <p:sp>
        <p:nvSpPr>
          <p:cNvPr id="6" name="Footer Placeholder 5"/>
          <p:cNvSpPr>
            <a:spLocks noGrp="1"/>
          </p:cNvSpPr>
          <p:nvPr>
            <p:ph type="ftr" sz="quarter" idx="11"/>
          </p:nvPr>
        </p:nvSpPr>
        <p:spPr/>
        <p:txBody>
          <a:bodyPr/>
          <a:lstStyle/>
          <a:p>
            <a:r>
              <a:rPr lang="en-US" smtClean="0"/>
              <a:t>Introduction to Port-Based Network Access Control</a:t>
            </a:r>
            <a:endParaRPr lang="en-US"/>
          </a:p>
        </p:txBody>
      </p:sp>
      <p:sp>
        <p:nvSpPr>
          <p:cNvPr id="7" name="Slide Number Placeholder 6"/>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243638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30BE0-C030-254F-8F51-8B6A6BD9CD3C}" type="datetime1">
              <a:rPr lang="en-US" smtClean="0"/>
              <a:t>5/12/16</a:t>
            </a:fld>
            <a:endParaRPr lang="en-US"/>
          </a:p>
        </p:txBody>
      </p:sp>
      <p:sp>
        <p:nvSpPr>
          <p:cNvPr id="6" name="Footer Placeholder 5"/>
          <p:cNvSpPr>
            <a:spLocks noGrp="1"/>
          </p:cNvSpPr>
          <p:nvPr>
            <p:ph type="ftr" sz="quarter" idx="11"/>
          </p:nvPr>
        </p:nvSpPr>
        <p:spPr/>
        <p:txBody>
          <a:bodyPr/>
          <a:lstStyle/>
          <a:p>
            <a:r>
              <a:rPr lang="en-US" smtClean="0"/>
              <a:t>Introduction to Port-Based Network Access Control</a:t>
            </a:r>
            <a:endParaRPr lang="en-US"/>
          </a:p>
        </p:txBody>
      </p:sp>
      <p:sp>
        <p:nvSpPr>
          <p:cNvPr id="7" name="Slide Number Placeholder 6"/>
          <p:cNvSpPr>
            <a:spLocks noGrp="1"/>
          </p:cNvSpPr>
          <p:nvPr>
            <p:ph type="sldNum" sz="quarter" idx="12"/>
          </p:nvPr>
        </p:nvSpPr>
        <p:spPr/>
        <p:txBody>
          <a:bodyPr/>
          <a:lstStyle/>
          <a:p>
            <a:fld id="{3DFFD972-3201-BE41-B035-74A043CC42C6}" type="slidenum">
              <a:rPr lang="en-US" smtClean="0"/>
              <a:t>‹#›</a:t>
            </a:fld>
            <a:endParaRPr lang="en-US"/>
          </a:p>
        </p:txBody>
      </p:sp>
    </p:spTree>
    <p:extLst>
      <p:ext uri="{BB962C8B-B14F-4D97-AF65-F5344CB8AC3E}">
        <p14:creationId xmlns:p14="http://schemas.microsoft.com/office/powerpoint/2010/main" val="176426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F6C20-2D25-6B4D-9A1A-13F852D2510E}" type="datetime1">
              <a:rPr lang="en-US" smtClean="0"/>
              <a:t>5/12/16</a:t>
            </a:fld>
            <a:endParaRPr lang="en-US"/>
          </a:p>
        </p:txBody>
      </p:sp>
      <p:sp>
        <p:nvSpPr>
          <p:cNvPr id="5" name="Footer Placeholder 4"/>
          <p:cNvSpPr>
            <a:spLocks noGrp="1"/>
          </p:cNvSpPr>
          <p:nvPr>
            <p:ph type="ftr" sz="quarter" idx="3"/>
          </p:nvPr>
        </p:nvSpPr>
        <p:spPr>
          <a:xfrm>
            <a:off x="3124200" y="6356350"/>
            <a:ext cx="2895600" cy="365125"/>
          </a:xfrm>
          <a:prstGeom prst="rect">
            <a:avLst/>
          </a:prstGeom>
          <a:noFill/>
        </p:spPr>
        <p:txBody>
          <a:bodyPr vert="horz" lIns="91440" tIns="45720" rIns="91440" bIns="45720" rtlCol="0" anchor="ctr"/>
          <a:lstStyle>
            <a:lvl1pPr algn="ctr">
              <a:defRPr sz="1200">
                <a:solidFill>
                  <a:schemeClr val="tx1">
                    <a:tint val="75000"/>
                  </a:schemeClr>
                </a:solidFill>
              </a:defRPr>
            </a:lvl1pPr>
          </a:lstStyle>
          <a:p>
            <a:r>
              <a:rPr lang="en-US" smtClean="0"/>
              <a:t>Introduction to Port-Based Network Access Control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FD972-3201-BE41-B035-74A043CC42C6}" type="slidenum">
              <a:rPr lang="en-US" smtClean="0"/>
              <a:t>‹#›</a:t>
            </a:fld>
            <a:endParaRPr lang="en-US"/>
          </a:p>
        </p:txBody>
      </p:sp>
    </p:spTree>
    <p:extLst>
      <p:ext uri="{BB962C8B-B14F-4D97-AF65-F5344CB8AC3E}">
        <p14:creationId xmlns:p14="http://schemas.microsoft.com/office/powerpoint/2010/main" val="366672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Introduction to Port-Based Network Access Control </a:t>
            </a:r>
            <a:br>
              <a:rPr lang="en-US" sz="4000" dirty="0" smtClean="0"/>
            </a:br>
            <a:r>
              <a:rPr lang="en-US" sz="2400" dirty="0" smtClean="0"/>
              <a:t>EAP, 802.1X, and RADIUS</a:t>
            </a:r>
            <a:endParaRPr lang="en-US" sz="2400" dirty="0"/>
          </a:p>
        </p:txBody>
      </p:sp>
      <p:sp>
        <p:nvSpPr>
          <p:cNvPr id="3" name="Subtitle 2"/>
          <p:cNvSpPr>
            <a:spLocks noGrp="1"/>
          </p:cNvSpPr>
          <p:nvPr>
            <p:ph type="subTitle" idx="1"/>
          </p:nvPr>
        </p:nvSpPr>
        <p:spPr/>
        <p:txBody>
          <a:bodyPr/>
          <a:lstStyle/>
          <a:p>
            <a:r>
              <a:rPr lang="en-US" dirty="0" smtClean="0">
                <a:solidFill>
                  <a:srgbClr val="000000"/>
                </a:solidFill>
              </a:rPr>
              <a:t>Anthony Critelli</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425311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gh_level_overvi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6200"/>
            <a:ext cx="9144000" cy="1603578"/>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401081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scg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905" y="77188"/>
            <a:ext cx="6543372" cy="6472248"/>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69668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Housekeeping</a:t>
            </a:r>
            <a:endParaRPr lang="en-US" dirty="0"/>
          </a:p>
        </p:txBody>
      </p:sp>
      <p:sp>
        <p:nvSpPr>
          <p:cNvPr id="3" name="Subtitle 2"/>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372845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Topology</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pic>
        <p:nvPicPr>
          <p:cNvPr id="6" name="Picture 5" descr="lab_topolog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417638"/>
            <a:ext cx="4514850" cy="4991100"/>
          </a:xfrm>
          <a:prstGeom prst="rect">
            <a:avLst/>
          </a:prstGeom>
        </p:spPr>
      </p:pic>
    </p:spTree>
    <p:extLst>
      <p:ext uri="{BB962C8B-B14F-4D97-AF65-F5344CB8AC3E}">
        <p14:creationId xmlns:p14="http://schemas.microsoft.com/office/powerpoint/2010/main" val="249360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lstStyle/>
          <a:p>
            <a:r>
              <a:rPr lang="en-US" dirty="0" smtClean="0"/>
              <a:t>Windows client with wired  802.1x for packet captures in this presentation</a:t>
            </a:r>
          </a:p>
          <a:p>
            <a:r>
              <a:rPr lang="en-US" dirty="0" smtClean="0"/>
              <a:t>Windows is annoying to set up in a lab environment</a:t>
            </a:r>
          </a:p>
          <a:p>
            <a:pPr lvl="1"/>
            <a:r>
              <a:rPr lang="en-US" dirty="0" smtClean="0"/>
              <a:t>Need to manually enable the Wired </a:t>
            </a:r>
            <a:r>
              <a:rPr lang="en-US" dirty="0" err="1" smtClean="0"/>
              <a:t>AutoConfig</a:t>
            </a:r>
            <a:r>
              <a:rPr lang="en-US" dirty="0" smtClean="0"/>
              <a:t> service</a:t>
            </a:r>
          </a:p>
          <a:p>
            <a:pPr lvl="1"/>
            <a:r>
              <a:rPr lang="en-US" dirty="0" smtClean="0"/>
              <a:t>Need to allow ignore self-signed certificate on AS</a:t>
            </a:r>
          </a:p>
          <a:p>
            <a:pPr lvl="2"/>
            <a:r>
              <a:rPr lang="en-US" dirty="0" smtClean="0"/>
              <a:t>Only do this in a lab environment.</a:t>
            </a:r>
          </a:p>
          <a:p>
            <a:pPr lvl="1"/>
            <a:r>
              <a:rPr lang="en-US" dirty="0" smtClean="0"/>
              <a:t>Need to dig into 4 million nested menus to specify credentials</a:t>
            </a:r>
          </a:p>
          <a:p>
            <a:pPr lvl="1"/>
            <a:r>
              <a:rPr lang="en-US" dirty="0" smtClean="0"/>
              <a:t>Probably some other stuff that I’m forgetting</a:t>
            </a:r>
          </a:p>
          <a:p>
            <a:r>
              <a:rPr lang="en-US" dirty="0" smtClean="0"/>
              <a:t>Not hard, just annoying (for labs)</a:t>
            </a:r>
          </a:p>
          <a:p>
            <a:pPr lvl="1"/>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277740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EAP</a:t>
            </a:r>
            <a:br>
              <a:rPr lang="en-US" dirty="0"/>
            </a:br>
            <a:r>
              <a:rPr lang="en-US" sz="2200" dirty="0" smtClean="0"/>
              <a:t>Let</a:t>
            </a:r>
            <a:r>
              <a:rPr lang="fr-FR" sz="2200" dirty="0" smtClean="0"/>
              <a:t>’</a:t>
            </a:r>
            <a:r>
              <a:rPr lang="en-US" sz="2200" dirty="0" smtClean="0"/>
              <a:t>s get logical</a:t>
            </a:r>
            <a:endParaRPr lang="en-US" sz="2200" dirty="0"/>
          </a:p>
        </p:txBody>
      </p:sp>
      <p:sp>
        <p:nvSpPr>
          <p:cNvPr id="3" name="Footer Placeholder 2"/>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64153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p_only_fa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6200"/>
            <a:ext cx="9144000" cy="1603578"/>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34396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Extensible Authentication Protocol</a:t>
            </a:r>
            <a:endParaRPr lang="en-US" dirty="0"/>
          </a:p>
        </p:txBody>
      </p:sp>
      <p:sp>
        <p:nvSpPr>
          <p:cNvPr id="3" name="Content Placeholder 2"/>
          <p:cNvSpPr>
            <a:spLocks noGrp="1"/>
          </p:cNvSpPr>
          <p:nvPr>
            <p:ph idx="1"/>
          </p:nvPr>
        </p:nvSpPr>
        <p:spPr/>
        <p:txBody>
          <a:bodyPr/>
          <a:lstStyle/>
          <a:p>
            <a:r>
              <a:rPr lang="en-US" dirty="0" smtClean="0"/>
              <a:t>RFC 3748</a:t>
            </a:r>
          </a:p>
          <a:p>
            <a:r>
              <a:rPr lang="en-US" dirty="0" smtClean="0"/>
              <a:t>Provides an authentication framework</a:t>
            </a:r>
          </a:p>
          <a:p>
            <a:pPr lvl="1"/>
            <a:r>
              <a:rPr lang="en-US" dirty="0" smtClean="0"/>
              <a:t>Multiple authentication methods are supported and defined, typically under additional RFCs</a:t>
            </a:r>
          </a:p>
          <a:p>
            <a:r>
              <a:rPr lang="en-US" dirty="0" smtClean="0"/>
              <a:t>Extensible – vendors can pick and choose the protocols that they support</a:t>
            </a:r>
          </a:p>
          <a:p>
            <a:r>
              <a:rPr lang="en-US" dirty="0" smtClean="0"/>
              <a:t>Defines message formats, not specific authentication protocols</a:t>
            </a:r>
          </a:p>
          <a:p>
            <a:pPr lvl="1"/>
            <a:r>
              <a:rPr lang="en-US" dirty="0" smtClean="0"/>
              <a:t>Hence, an authentication </a:t>
            </a:r>
            <a:r>
              <a:rPr lang="en-US" i="1" dirty="0" smtClean="0"/>
              <a:t>framework</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68660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logical conversation</a:t>
            </a:r>
            <a:endParaRPr lang="en-US" dirty="0"/>
          </a:p>
        </p:txBody>
      </p:sp>
      <p:sp>
        <p:nvSpPr>
          <p:cNvPr id="3" name="Content Placeholder 2"/>
          <p:cNvSpPr>
            <a:spLocks noGrp="1"/>
          </p:cNvSpPr>
          <p:nvPr>
            <p:ph idx="1"/>
          </p:nvPr>
        </p:nvSpPr>
        <p:spPr/>
        <p:txBody>
          <a:bodyPr/>
          <a:lstStyle/>
          <a:p>
            <a:r>
              <a:rPr lang="en-US" dirty="0"/>
              <a:t>A </a:t>
            </a:r>
            <a:r>
              <a:rPr lang="en-US" u="sng" dirty="0"/>
              <a:t>logical</a:t>
            </a:r>
            <a:r>
              <a:rPr lang="en-US" dirty="0"/>
              <a:t> conversation takes place between the supplicant and the authentication server (AS)</a:t>
            </a:r>
          </a:p>
          <a:p>
            <a:pPr lvl="1"/>
            <a:r>
              <a:rPr lang="en-US" dirty="0"/>
              <a:t>The supplicant and AS don’t talk directly. The authenticator handles the </a:t>
            </a:r>
            <a:r>
              <a:rPr lang="en-US" dirty="0" smtClean="0"/>
              <a:t>communication</a:t>
            </a:r>
          </a:p>
          <a:p>
            <a:r>
              <a:rPr lang="en-US" dirty="0" smtClean="0"/>
              <a:t>Again, allows for the protocol to be fairly lightweight</a:t>
            </a:r>
          </a:p>
          <a:p>
            <a:pPr lvl="1"/>
            <a:r>
              <a:rPr lang="en-US" dirty="0" smtClean="0"/>
              <a:t>Switches and APs (expensive) don’t need to relearn a new protocol every time a shiny new authentication method is introduced or an old method is deprecated</a:t>
            </a:r>
          </a:p>
          <a:p>
            <a:r>
              <a:rPr lang="en-US" dirty="0" smtClean="0"/>
              <a:t>Vendors can even introduce their own methods</a:t>
            </a:r>
          </a:p>
          <a:p>
            <a:pPr lvl="1"/>
            <a:r>
              <a:rPr lang="en-US" dirty="0" smtClean="0"/>
              <a:t>Cisco’s Lightweight EAP (LEAP)</a:t>
            </a:r>
            <a:endParaRPr lang="en-US" dirty="0"/>
          </a:p>
          <a:p>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251571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e_eap_metho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66" y="0"/>
            <a:ext cx="7988955" cy="6549436"/>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424547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Many admins find this topic confusing</a:t>
            </a:r>
            <a:endParaRPr lang="en-US" dirty="0"/>
          </a:p>
        </p:txBody>
      </p:sp>
      <p:pic>
        <p:nvPicPr>
          <p:cNvPr id="5" name="Picture 4" descr="google_confu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2207377"/>
            <a:ext cx="8699500" cy="4089400"/>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80541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common EAP methods</a:t>
            </a:r>
            <a:endParaRPr lang="en-US" dirty="0"/>
          </a:p>
        </p:txBody>
      </p:sp>
      <p:sp>
        <p:nvSpPr>
          <p:cNvPr id="3" name="Content Placeholder 2"/>
          <p:cNvSpPr>
            <a:spLocks noGrp="1"/>
          </p:cNvSpPr>
          <p:nvPr>
            <p:ph idx="1"/>
          </p:nvPr>
        </p:nvSpPr>
        <p:spPr/>
        <p:txBody>
          <a:bodyPr/>
          <a:lstStyle/>
          <a:p>
            <a:r>
              <a:rPr lang="en-US" dirty="0" smtClean="0"/>
              <a:t>PEAP-MSCHAPv2</a:t>
            </a:r>
          </a:p>
          <a:p>
            <a:pPr lvl="1"/>
            <a:r>
              <a:rPr lang="en-US" dirty="0" smtClean="0"/>
              <a:t>Challenge authentication based</a:t>
            </a:r>
          </a:p>
          <a:p>
            <a:pPr lvl="1"/>
            <a:r>
              <a:rPr lang="en-US" dirty="0" smtClean="0"/>
              <a:t>Username and password</a:t>
            </a:r>
          </a:p>
          <a:p>
            <a:r>
              <a:rPr lang="en-US" dirty="0" smtClean="0"/>
              <a:t>EAP-TLS</a:t>
            </a:r>
          </a:p>
          <a:p>
            <a:pPr lvl="1"/>
            <a:r>
              <a:rPr lang="en-US" dirty="0" smtClean="0"/>
              <a:t>Certificate based</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76468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EAP-MSCHAPv2</a:t>
            </a:r>
            <a:endParaRPr lang="en-US" dirty="0"/>
          </a:p>
        </p:txBody>
      </p:sp>
      <p:sp>
        <p:nvSpPr>
          <p:cNvPr id="3" name="Content Placeholder 2"/>
          <p:cNvSpPr>
            <a:spLocks noGrp="1"/>
          </p:cNvSpPr>
          <p:nvPr>
            <p:ph idx="1"/>
          </p:nvPr>
        </p:nvSpPr>
        <p:spPr/>
        <p:txBody>
          <a:bodyPr>
            <a:normAutofit lnSpcReduction="10000"/>
          </a:bodyPr>
          <a:lstStyle/>
          <a:p>
            <a:r>
              <a:rPr lang="en-US" dirty="0" smtClean="0"/>
              <a:t>Older Microsoft authentication method</a:t>
            </a:r>
          </a:p>
          <a:p>
            <a:r>
              <a:rPr lang="en-US" dirty="0" smtClean="0"/>
              <a:t>Generally, MSCHAPv2 not considered secure</a:t>
            </a:r>
          </a:p>
          <a:p>
            <a:pPr lvl="1"/>
            <a:r>
              <a:rPr lang="en-US" dirty="0" smtClean="0"/>
              <a:t>Multiple weaknesses have been found</a:t>
            </a:r>
          </a:p>
          <a:p>
            <a:r>
              <a:rPr lang="en-US" dirty="0" smtClean="0"/>
              <a:t>Encapsulate it within PEAP (PEAP-MSCHAPv2)</a:t>
            </a:r>
          </a:p>
          <a:p>
            <a:pPr lvl="1"/>
            <a:r>
              <a:rPr lang="en-US" dirty="0" smtClean="0"/>
              <a:t>Protected EAP</a:t>
            </a:r>
          </a:p>
          <a:p>
            <a:pPr lvl="1"/>
            <a:r>
              <a:rPr lang="en-US" dirty="0" smtClean="0"/>
              <a:t>EAP encapsulated within TLS</a:t>
            </a:r>
          </a:p>
          <a:p>
            <a:pPr lvl="1"/>
            <a:r>
              <a:rPr lang="en-US" dirty="0" smtClean="0"/>
              <a:t>Weaknesses inherent in MSCHAPv2 are less problematic</a:t>
            </a:r>
          </a:p>
          <a:p>
            <a:pPr lvl="1"/>
            <a:r>
              <a:rPr lang="en-US" dirty="0" smtClean="0"/>
              <a:t>Server needs a certificate</a:t>
            </a:r>
          </a:p>
          <a:p>
            <a:r>
              <a:rPr lang="en-US" dirty="0" smtClean="0"/>
              <a:t>Typically the method you’ll see when authenticating with AD credentials</a:t>
            </a:r>
          </a:p>
          <a:p>
            <a:pPr lvl="1"/>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94881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t_wp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1473200"/>
            <a:ext cx="5448300" cy="3911600"/>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36628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EAP-TLS</a:t>
            </a:r>
            <a:endParaRPr lang="en-US" dirty="0"/>
          </a:p>
        </p:txBody>
      </p:sp>
      <p:sp>
        <p:nvSpPr>
          <p:cNvPr id="3" name="Content Placeholder 2"/>
          <p:cNvSpPr>
            <a:spLocks noGrp="1"/>
          </p:cNvSpPr>
          <p:nvPr>
            <p:ph idx="1"/>
          </p:nvPr>
        </p:nvSpPr>
        <p:spPr/>
        <p:txBody>
          <a:bodyPr/>
          <a:lstStyle/>
          <a:p>
            <a:r>
              <a:rPr lang="en-US" dirty="0" smtClean="0"/>
              <a:t>Uses certificates</a:t>
            </a:r>
          </a:p>
          <a:p>
            <a:r>
              <a:rPr lang="en-US" dirty="0" smtClean="0"/>
              <a:t>The device requesting network access presents its certificate to the AS</a:t>
            </a:r>
          </a:p>
          <a:p>
            <a:r>
              <a:rPr lang="en-US" dirty="0" smtClean="0"/>
              <a:t>Most implementations require network devices (PCs, mobile devices, etc.) to have certificates</a:t>
            </a:r>
          </a:p>
          <a:p>
            <a:pPr lvl="1"/>
            <a:r>
              <a:rPr lang="en-US" dirty="0" smtClean="0"/>
              <a:t>Not an actual requirement of the RFC, but typical</a:t>
            </a:r>
          </a:p>
          <a:p>
            <a:pPr lvl="1"/>
            <a:r>
              <a:rPr lang="en-US" dirty="0" smtClean="0"/>
              <a:t>Presents challenges for BYOD</a:t>
            </a:r>
          </a:p>
          <a:p>
            <a:r>
              <a:rPr lang="en-US" dirty="0" smtClean="0"/>
              <a:t>Common in wireless environments</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61978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802.1X</a:t>
            </a:r>
            <a:endParaRPr lang="en-US" sz="2200" dirty="0"/>
          </a:p>
        </p:txBody>
      </p:sp>
      <p:sp>
        <p:nvSpPr>
          <p:cNvPr id="3" name="Footer Placeholder 2"/>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379164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t1x_only_fa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6200"/>
            <a:ext cx="9144000" cy="1621023"/>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86833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IEEE standard for encapsulating EAP over LAN</a:t>
            </a:r>
          </a:p>
          <a:p>
            <a:pPr lvl="1"/>
            <a:r>
              <a:rPr lang="en-US" dirty="0" err="1" smtClean="0"/>
              <a:t>EAPoL</a:t>
            </a:r>
            <a:endParaRPr lang="en-US" dirty="0" smtClean="0"/>
          </a:p>
          <a:p>
            <a:pPr lvl="1"/>
            <a:r>
              <a:rPr lang="en-US" dirty="0"/>
              <a:t>We’re encapsulating our EAP messages for transport over a LAN medium (Ethernet, 802.11)</a:t>
            </a:r>
          </a:p>
          <a:p>
            <a:r>
              <a:rPr lang="en-US" dirty="0" smtClean="0"/>
              <a:t>The </a:t>
            </a:r>
            <a:r>
              <a:rPr lang="en-US" dirty="0"/>
              <a:t>802.1X conversation is between the supplicant and the authenticator</a:t>
            </a:r>
          </a:p>
          <a:p>
            <a:pPr lvl="1"/>
            <a:r>
              <a:rPr lang="en-US" dirty="0"/>
              <a:t>Example: Your PC and the switch that you plug into</a:t>
            </a:r>
          </a:p>
          <a:p>
            <a:pPr marL="0" indent="0">
              <a:buNone/>
            </a:pPr>
            <a:endParaRPr lang="en-US" dirty="0" smtClean="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418336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States</a:t>
            </a:r>
            <a:endParaRPr lang="en-US" dirty="0"/>
          </a:p>
        </p:txBody>
      </p:sp>
      <p:sp>
        <p:nvSpPr>
          <p:cNvPr id="3" name="Content Placeholder 2"/>
          <p:cNvSpPr>
            <a:spLocks noGrp="1"/>
          </p:cNvSpPr>
          <p:nvPr>
            <p:ph idx="1"/>
          </p:nvPr>
        </p:nvSpPr>
        <p:spPr/>
        <p:txBody>
          <a:bodyPr>
            <a:normAutofit lnSpcReduction="10000"/>
          </a:bodyPr>
          <a:lstStyle/>
          <a:p>
            <a:r>
              <a:rPr lang="en-US" dirty="0" smtClean="0"/>
              <a:t>Uncontrolled</a:t>
            </a:r>
          </a:p>
          <a:p>
            <a:pPr lvl="1"/>
            <a:r>
              <a:rPr lang="en-US" dirty="0" smtClean="0"/>
              <a:t>Port begins in this state</a:t>
            </a:r>
          </a:p>
          <a:p>
            <a:pPr lvl="1"/>
            <a:r>
              <a:rPr lang="en-US" dirty="0" smtClean="0"/>
              <a:t>Only 802.1x traffic is allowed</a:t>
            </a:r>
          </a:p>
          <a:p>
            <a:pPr lvl="2"/>
            <a:r>
              <a:rPr lang="en-US" dirty="0" smtClean="0"/>
              <a:t>Remember, communication at IP layer is unnecessary right now</a:t>
            </a:r>
          </a:p>
          <a:p>
            <a:pPr lvl="2"/>
            <a:r>
              <a:rPr lang="en-US" dirty="0" smtClean="0"/>
              <a:t>We don’t even need to allow DHCP</a:t>
            </a:r>
          </a:p>
          <a:p>
            <a:r>
              <a:rPr lang="en-US" dirty="0" smtClean="0"/>
              <a:t>Controlled</a:t>
            </a:r>
          </a:p>
          <a:p>
            <a:pPr lvl="1"/>
            <a:r>
              <a:rPr lang="en-US" dirty="0" smtClean="0"/>
              <a:t>Full access to network services</a:t>
            </a:r>
          </a:p>
          <a:p>
            <a:pPr lvl="1"/>
            <a:r>
              <a:rPr lang="en-US" dirty="0" smtClean="0"/>
              <a:t>Controlled traffic is allowed once the port is authorized</a:t>
            </a:r>
          </a:p>
          <a:p>
            <a:r>
              <a:rPr lang="en-US" dirty="0" smtClean="0"/>
              <a:t>These states work both ways</a:t>
            </a:r>
          </a:p>
          <a:p>
            <a:pPr lvl="1"/>
            <a:r>
              <a:rPr lang="en-US" dirty="0" smtClean="0"/>
              <a:t>A client may want the network to authenticate itself also before transmitting data</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41614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rt_st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2" y="2382429"/>
            <a:ext cx="9090298" cy="2161571"/>
          </a:xfrm>
          <a:prstGeom prst="rect">
            <a:avLst/>
          </a:prstGeom>
        </p:spPr>
      </p:pic>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Introduction to Port-Based Network Access Control</a:t>
            </a:r>
            <a:endParaRPr lang="en-US"/>
          </a:p>
        </p:txBody>
      </p:sp>
    </p:spTree>
    <p:extLst>
      <p:ext uri="{BB962C8B-B14F-4D97-AF65-F5344CB8AC3E}">
        <p14:creationId xmlns:p14="http://schemas.microsoft.com/office/powerpoint/2010/main" val="261429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a:t>
            </a:r>
            <a:endParaRPr lang="en-US" dirty="0"/>
          </a:p>
        </p:txBody>
      </p:sp>
      <p:sp>
        <p:nvSpPr>
          <p:cNvPr id="3" name="Content Placeholder 2"/>
          <p:cNvSpPr>
            <a:spLocks noGrp="1"/>
          </p:cNvSpPr>
          <p:nvPr>
            <p:ph idx="1"/>
          </p:nvPr>
        </p:nvSpPr>
        <p:spPr/>
        <p:txBody>
          <a:bodyPr/>
          <a:lstStyle/>
          <a:p>
            <a:r>
              <a:rPr lang="en-US" dirty="0" smtClean="0"/>
              <a:t>Port is enabled and set to unauthorized</a:t>
            </a:r>
          </a:p>
          <a:p>
            <a:pPr lvl="1"/>
            <a:r>
              <a:rPr lang="en-US" dirty="0" smtClean="0"/>
              <a:t>Only 802.1x traffic</a:t>
            </a:r>
          </a:p>
        </p:txBody>
      </p:sp>
      <p:pic>
        <p:nvPicPr>
          <p:cNvPr id="5" name="Picture 4" descr="switch_unau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860" y="2637836"/>
            <a:ext cx="4737100" cy="3911600"/>
          </a:xfrm>
          <a:prstGeom prst="rect">
            <a:avLst/>
          </a:prstGeom>
        </p:spPr>
      </p:pic>
      <p:sp>
        <p:nvSpPr>
          <p:cNvPr id="6" name="Footer Placeholder 5"/>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75565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implementers…</a:t>
            </a:r>
            <a:endParaRPr lang="en-US" dirty="0"/>
          </a:p>
        </p:txBody>
      </p:sp>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pic>
        <p:nvPicPr>
          <p:cNvPr id="6" name="Picture 5" descr="wrong_implementation_edi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20900"/>
            <a:ext cx="7162800" cy="2616200"/>
          </a:xfrm>
          <a:prstGeom prst="rect">
            <a:avLst/>
          </a:prstGeom>
        </p:spPr>
      </p:pic>
    </p:spTree>
    <p:extLst>
      <p:ext uri="{BB962C8B-B14F-4D97-AF65-F5344CB8AC3E}">
        <p14:creationId xmlns:p14="http://schemas.microsoft.com/office/powerpoint/2010/main" val="89448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Initiation</a:t>
            </a:r>
            <a:endParaRPr lang="en-US" dirty="0"/>
          </a:p>
        </p:txBody>
      </p:sp>
      <p:sp>
        <p:nvSpPr>
          <p:cNvPr id="3" name="Content Placeholder 2"/>
          <p:cNvSpPr>
            <a:spLocks noGrp="1"/>
          </p:cNvSpPr>
          <p:nvPr>
            <p:ph idx="1"/>
          </p:nvPr>
        </p:nvSpPr>
        <p:spPr/>
        <p:txBody>
          <a:bodyPr/>
          <a:lstStyle/>
          <a:p>
            <a:r>
              <a:rPr lang="en-US" dirty="0" smtClean="0"/>
              <a:t>One of two things happens:</a:t>
            </a:r>
          </a:p>
          <a:p>
            <a:pPr lvl="1"/>
            <a:r>
              <a:rPr lang="en-US" dirty="0" smtClean="0"/>
              <a:t>Supplicant sends EAPOL-Start </a:t>
            </a:r>
            <a:r>
              <a:rPr lang="en-US" b="1" dirty="0" smtClean="0"/>
              <a:t>or</a:t>
            </a:r>
            <a:endParaRPr lang="en-US" dirty="0" smtClean="0"/>
          </a:p>
          <a:p>
            <a:pPr lvl="1"/>
            <a:r>
              <a:rPr lang="en-US" dirty="0" smtClean="0"/>
              <a:t>Authenticator sends EAP-Request Identity</a:t>
            </a:r>
          </a:p>
          <a:p>
            <a:pPr lvl="1"/>
            <a:r>
              <a:rPr lang="en-US" dirty="0" smtClean="0"/>
              <a:t>Sent to 01</a:t>
            </a:r>
            <a:r>
              <a:rPr lang="en-US" dirty="0"/>
              <a:t>:80:c2:00:00:</a:t>
            </a:r>
            <a:r>
              <a:rPr lang="en-US" dirty="0" smtClean="0"/>
              <a:t>03</a:t>
            </a:r>
          </a:p>
          <a:p>
            <a:pPr lvl="2"/>
            <a:r>
              <a:rPr lang="en-US" dirty="0"/>
              <a:t>Nearest non-TPMR Bridge Group address</a:t>
            </a:r>
            <a:endParaRPr lang="en-US" dirty="0" smtClean="0"/>
          </a:p>
          <a:p>
            <a:endParaRPr lang="en-US" dirty="0" smtClean="0">
              <a:solidFill>
                <a:srgbClr val="FF0000"/>
              </a:solidFill>
            </a:endParaRPr>
          </a:p>
          <a:p>
            <a:pPr lvl="1"/>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65724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EAPOL-Start</a:t>
            </a:r>
            <a:endParaRPr lang="en-US" dirty="0"/>
          </a:p>
        </p:txBody>
      </p:sp>
      <p:pic>
        <p:nvPicPr>
          <p:cNvPr id="5" name="Picture 4" descr="dot1x_st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4691"/>
            <a:ext cx="9144000" cy="1656797"/>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37758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EAP-Request Identity</a:t>
            </a:r>
            <a:endParaRPr lang="en-US" dirty="0"/>
          </a:p>
        </p:txBody>
      </p:sp>
      <p:pic>
        <p:nvPicPr>
          <p:cNvPr id="5" name="Picture 4" descr="request_ident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6059"/>
            <a:ext cx="9144000" cy="2790125"/>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20692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Initiation continued</a:t>
            </a:r>
            <a:endParaRPr lang="en-US" dirty="0"/>
          </a:p>
        </p:txBody>
      </p:sp>
      <p:sp>
        <p:nvSpPr>
          <p:cNvPr id="3" name="Content Placeholder 2"/>
          <p:cNvSpPr>
            <a:spLocks noGrp="1"/>
          </p:cNvSpPr>
          <p:nvPr>
            <p:ph idx="1"/>
          </p:nvPr>
        </p:nvSpPr>
        <p:spPr/>
        <p:txBody>
          <a:bodyPr/>
          <a:lstStyle/>
          <a:p>
            <a:r>
              <a:rPr lang="en-US" dirty="0" smtClean="0"/>
              <a:t>Supplicant sends EAP-Response Identity</a:t>
            </a:r>
          </a:p>
          <a:p>
            <a:pPr lvl="1"/>
            <a:r>
              <a:rPr lang="en-US" dirty="0" smtClean="0"/>
              <a:t>The authenticator encapsulates and sends to AS</a:t>
            </a:r>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92967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EAP-Response Identity</a:t>
            </a:r>
            <a:endParaRPr lang="en-US" dirty="0"/>
          </a:p>
        </p:txBody>
      </p:sp>
      <p:pic>
        <p:nvPicPr>
          <p:cNvPr id="5" name="Picture 4" descr="response_ident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4700"/>
            <a:ext cx="9144000" cy="2753304"/>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72460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 Negotiation</a:t>
            </a:r>
            <a:endParaRPr lang="en-US" dirty="0"/>
          </a:p>
        </p:txBody>
      </p:sp>
      <p:sp>
        <p:nvSpPr>
          <p:cNvPr id="3" name="Content Placeholder 2"/>
          <p:cNvSpPr>
            <a:spLocks noGrp="1"/>
          </p:cNvSpPr>
          <p:nvPr>
            <p:ph idx="1"/>
          </p:nvPr>
        </p:nvSpPr>
        <p:spPr/>
        <p:txBody>
          <a:bodyPr/>
          <a:lstStyle/>
          <a:p>
            <a:r>
              <a:rPr lang="en-US" dirty="0" smtClean="0"/>
              <a:t>The AS and the supplicant negotiate an EAP method using Requests and Responses</a:t>
            </a:r>
          </a:p>
          <a:p>
            <a:pPr lvl="1"/>
            <a:r>
              <a:rPr lang="en-US" dirty="0" smtClean="0"/>
              <a:t>Remember, this conversation is </a:t>
            </a:r>
            <a:r>
              <a:rPr lang="en-US" i="1" dirty="0" smtClean="0"/>
              <a:t>logical</a:t>
            </a:r>
            <a:endParaRPr lang="en-US" dirty="0"/>
          </a:p>
          <a:p>
            <a:pPr lvl="1"/>
            <a:r>
              <a:rPr lang="en-US" dirty="0" smtClean="0"/>
              <a:t>The requests and responses are encapsulated</a:t>
            </a:r>
          </a:p>
          <a:p>
            <a:pPr lvl="2"/>
            <a:r>
              <a:rPr lang="en-US" dirty="0" smtClean="0"/>
              <a:t>The supplicant/authenticator conversation uses 802.1x</a:t>
            </a:r>
          </a:p>
          <a:p>
            <a:pPr lvl="2"/>
            <a:r>
              <a:rPr lang="en-US" dirty="0" smtClean="0"/>
              <a:t>The authenticator/AS conversation uses RADIUS</a:t>
            </a:r>
          </a:p>
          <a:p>
            <a:r>
              <a:rPr lang="en-US" dirty="0" smtClean="0"/>
              <a:t>The server may request a method that the client doesn’t support</a:t>
            </a:r>
          </a:p>
          <a:p>
            <a:pPr lvl="1"/>
            <a:r>
              <a:rPr lang="en-US" dirty="0" smtClean="0"/>
              <a:t>The client can suggest an alternative method</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83340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gh_level_overvi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6200"/>
            <a:ext cx="9144000" cy="1603578"/>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71809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thod_requ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4700"/>
            <a:ext cx="9144000" cy="2752078"/>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16075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thod_respon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4700"/>
            <a:ext cx="9144000" cy="2755900"/>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33827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sp>
        <p:nvSpPr>
          <p:cNvPr id="3" name="Content Placeholder 2"/>
          <p:cNvSpPr>
            <a:spLocks noGrp="1"/>
          </p:cNvSpPr>
          <p:nvPr>
            <p:ph idx="1"/>
          </p:nvPr>
        </p:nvSpPr>
        <p:spPr/>
        <p:txBody>
          <a:bodyPr/>
          <a:lstStyle/>
          <a:p>
            <a:r>
              <a:rPr lang="en-US" dirty="0" smtClean="0"/>
              <a:t>The logical EAP conversation is tunneled via 802.1x requests and responses</a:t>
            </a:r>
          </a:p>
          <a:p>
            <a:pPr lvl="1"/>
            <a:r>
              <a:rPr lang="en-US" dirty="0" smtClean="0"/>
              <a:t>The length of this conversation depends on the EAP method in use</a:t>
            </a:r>
          </a:p>
          <a:p>
            <a:r>
              <a:rPr lang="en-US" dirty="0" smtClean="0"/>
              <a:t>Ends with a success or failure</a:t>
            </a:r>
          </a:p>
          <a:p>
            <a:pPr lvl="1"/>
            <a:r>
              <a:rPr lang="en-US" dirty="0" smtClean="0"/>
              <a:t>Port is placed into an authorized or unauthorized state</a:t>
            </a:r>
          </a:p>
          <a:p>
            <a:pPr lvl="1"/>
            <a:r>
              <a:rPr lang="en-US" dirty="0" smtClean="0"/>
              <a:t>Controlled traffic (non-802.1x packets) can now flow</a:t>
            </a:r>
          </a:p>
          <a:p>
            <a:r>
              <a:rPr lang="en-US" dirty="0" smtClean="0"/>
              <a:t>Client can send an EAPOL-Logoff when complete</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94860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rd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3" y="344384"/>
            <a:ext cx="9110021" cy="5811408"/>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293989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Authentication exchange</a:t>
            </a:r>
            <a:endParaRPr lang="en-US" dirty="0"/>
          </a:p>
        </p:txBody>
      </p:sp>
      <p:sp>
        <p:nvSpPr>
          <p:cNvPr id="3" name="Content Placeholder 2"/>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dirty="0" smtClean="0"/>
              <a:t>Introduction to Port-Based Network Access Control</a:t>
            </a:r>
            <a:endParaRPr lang="en-US" dirty="0"/>
          </a:p>
        </p:txBody>
      </p:sp>
      <p:pic>
        <p:nvPicPr>
          <p:cNvPr id="7" name="Picture 6" descr="authentication_exch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9144000" cy="2125998"/>
          </a:xfrm>
          <a:prstGeom prst="rect">
            <a:avLst/>
          </a:prstGeom>
        </p:spPr>
      </p:pic>
    </p:spTree>
    <p:extLst>
      <p:ext uri="{BB962C8B-B14F-4D97-AF65-F5344CB8AC3E}">
        <p14:creationId xmlns:p14="http://schemas.microsoft.com/office/powerpoint/2010/main" val="375955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uthentication_pack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68" y="199890"/>
            <a:ext cx="7935307" cy="6137807"/>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48367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au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1460500"/>
            <a:ext cx="4495800" cy="3924300"/>
          </a:xfrm>
          <a:prstGeom prst="rect">
            <a:avLst/>
          </a:prstGeom>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Introduction to Port-Based Network Access Control</a:t>
            </a:r>
            <a:endParaRPr lang="en-US"/>
          </a:p>
        </p:txBody>
      </p:sp>
    </p:spTree>
    <p:extLst>
      <p:ext uri="{BB962C8B-B14F-4D97-AF65-F5344CB8AC3E}">
        <p14:creationId xmlns:p14="http://schemas.microsoft.com/office/powerpoint/2010/main" val="2774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RADIUS</a:t>
            </a:r>
            <a:endParaRPr lang="en-US" sz="2200" dirty="0"/>
          </a:p>
        </p:txBody>
      </p:sp>
      <p:sp>
        <p:nvSpPr>
          <p:cNvPr id="3" name="Footer Placeholder 2"/>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11167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dius_only_fa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500"/>
            <a:ext cx="9144000" cy="1630605"/>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07443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ln>
            <a:noFill/>
          </a:ln>
        </p:spPr>
        <p:txBody>
          <a:bodyPr>
            <a:normAutofit lnSpcReduction="10000"/>
          </a:bodyPr>
          <a:lstStyle/>
          <a:p>
            <a:r>
              <a:rPr lang="en-US" dirty="0" smtClean="0"/>
              <a:t>Remote Authentication Dial-in User Service</a:t>
            </a:r>
          </a:p>
          <a:p>
            <a:r>
              <a:rPr lang="en-US" dirty="0" smtClean="0"/>
              <a:t>Provides AAA services</a:t>
            </a:r>
          </a:p>
          <a:p>
            <a:pPr lvl="1"/>
            <a:r>
              <a:rPr lang="en-US" dirty="0" smtClean="0"/>
              <a:t>Authentication, authorization, accounting</a:t>
            </a:r>
          </a:p>
          <a:p>
            <a:r>
              <a:rPr lang="en-US" dirty="0" smtClean="0"/>
              <a:t>RFC 2865 and RFC 2866</a:t>
            </a:r>
          </a:p>
          <a:p>
            <a:pPr lvl="1"/>
            <a:r>
              <a:rPr lang="en-US" dirty="0" smtClean="0"/>
              <a:t>RFC 2865 – authentication (</a:t>
            </a:r>
            <a:r>
              <a:rPr lang="en-US" dirty="0" err="1" smtClean="0"/>
              <a:t>Authc</a:t>
            </a:r>
            <a:r>
              <a:rPr lang="en-US" dirty="0" smtClean="0"/>
              <a:t>) and authorization (</a:t>
            </a:r>
            <a:r>
              <a:rPr lang="en-US" dirty="0" err="1" smtClean="0"/>
              <a:t>Authz</a:t>
            </a:r>
            <a:r>
              <a:rPr lang="en-US" dirty="0" smtClean="0"/>
              <a:t>)</a:t>
            </a:r>
          </a:p>
          <a:p>
            <a:pPr lvl="1"/>
            <a:r>
              <a:rPr lang="en-US" dirty="0" smtClean="0"/>
              <a:t>RFC 2866 – accounting</a:t>
            </a:r>
          </a:p>
          <a:p>
            <a:r>
              <a:rPr lang="en-US" dirty="0" smtClean="0"/>
              <a:t>We’ll focus on authentication</a:t>
            </a:r>
          </a:p>
          <a:p>
            <a:pPr lvl="1"/>
            <a:r>
              <a:rPr lang="en-US" dirty="0" smtClean="0"/>
              <a:t>Confirming that someone is who they say they are</a:t>
            </a:r>
          </a:p>
          <a:p>
            <a:r>
              <a:rPr lang="en-US" dirty="0" smtClean="0"/>
              <a:t>UDP port 1812</a:t>
            </a:r>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94382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t>
            </a:r>
            <a:r>
              <a:rPr lang="en-US" dirty="0" smtClean="0"/>
              <a:t>Operation</a:t>
            </a:r>
            <a:endParaRPr lang="en-US" dirty="0"/>
          </a:p>
        </p:txBody>
      </p:sp>
      <p:sp>
        <p:nvSpPr>
          <p:cNvPr id="3" name="Content Placeholder 2"/>
          <p:cNvSpPr>
            <a:spLocks noGrp="1"/>
          </p:cNvSpPr>
          <p:nvPr>
            <p:ph idx="1"/>
          </p:nvPr>
        </p:nvSpPr>
        <p:spPr/>
        <p:txBody>
          <a:bodyPr/>
          <a:lstStyle/>
          <a:p>
            <a:r>
              <a:rPr lang="en-US" dirty="0" smtClean="0"/>
              <a:t>Logical EAP conversation is tunneled between the authenticator and AS using RADIUS Access-Request and  Access-Challenge methods</a:t>
            </a:r>
          </a:p>
          <a:p>
            <a:r>
              <a:rPr lang="en-US" dirty="0" smtClean="0"/>
              <a:t>Looking at the packets, we see the same EAP traffic as before</a:t>
            </a:r>
          </a:p>
          <a:p>
            <a:pPr lvl="1"/>
            <a:r>
              <a:rPr lang="en-US" dirty="0" smtClean="0"/>
              <a:t>Just encapsulated inside RADIUS instead of 802.1x</a:t>
            </a:r>
          </a:p>
          <a:p>
            <a:r>
              <a:rPr lang="en-US" dirty="0" smtClean="0"/>
              <a:t>Process ends with an Access-Accept or Access-Reject</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3484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Access-Request</a:t>
            </a:r>
            <a:endParaRPr lang="en-US" dirty="0"/>
          </a:p>
        </p:txBody>
      </p:sp>
      <p:pic>
        <p:nvPicPr>
          <p:cNvPr id="6" name="Picture 5" descr="initial_requ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6286"/>
            <a:ext cx="8251008" cy="5243150"/>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79799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 Negotiation</a:t>
            </a:r>
            <a:endParaRPr lang="en-US" dirty="0"/>
          </a:p>
        </p:txBody>
      </p:sp>
      <p:pic>
        <p:nvPicPr>
          <p:cNvPr id="5" name="Picture 4" descr="initial_respon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2" y="1417638"/>
            <a:ext cx="8902095" cy="5040811"/>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75068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 Negotiation</a:t>
            </a:r>
            <a:endParaRPr lang="en-US" dirty="0"/>
          </a:p>
        </p:txBody>
      </p:sp>
      <p:pic>
        <p:nvPicPr>
          <p:cNvPr id="5" name="Picture 4" descr="na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57560"/>
            <a:ext cx="8200572" cy="5391876"/>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100510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Level Goals</a:t>
            </a:r>
            <a:endParaRPr lang="en-US" dirty="0"/>
          </a:p>
        </p:txBody>
      </p:sp>
      <p:sp>
        <p:nvSpPr>
          <p:cNvPr id="3" name="Footer Placeholder 2"/>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408002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 Exchange</a:t>
            </a:r>
            <a:endParaRPr lang="en-US" dirty="0"/>
          </a:p>
        </p:txBody>
      </p:sp>
      <p:sp>
        <p:nvSpPr>
          <p:cNvPr id="3" name="Content Placeholder 2"/>
          <p:cNvSpPr>
            <a:spLocks noGrp="1"/>
          </p:cNvSpPr>
          <p:nvPr>
            <p:ph idx="1"/>
          </p:nvPr>
        </p:nvSpPr>
        <p:spPr/>
        <p:txBody>
          <a:bodyPr/>
          <a:lstStyle/>
          <a:p>
            <a:r>
              <a:rPr lang="en-US" dirty="0" smtClean="0"/>
              <a:t>Encapsulated within Access-Request and Access-Challenge packets</a:t>
            </a:r>
          </a:p>
          <a:p>
            <a:r>
              <a:rPr lang="en-US" dirty="0" smtClean="0"/>
              <a:t>Length depends on authentication method</a:t>
            </a:r>
          </a:p>
          <a:p>
            <a:r>
              <a:rPr lang="en-US" dirty="0" smtClean="0"/>
              <a:t>Ends with a RADIUS Access-Accept or Access-Reject</a:t>
            </a:r>
            <a:endParaRPr lang="en-US" dirty="0"/>
          </a:p>
        </p:txBody>
      </p:sp>
      <p:pic>
        <p:nvPicPr>
          <p:cNvPr id="5" name="Picture 4" descr="radius_exch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0" y="3610363"/>
            <a:ext cx="8686800" cy="2515800"/>
          </a:xfrm>
          <a:prstGeom prst="rect">
            <a:avLst/>
          </a:prstGeom>
        </p:spPr>
      </p:pic>
      <p:sp>
        <p:nvSpPr>
          <p:cNvPr id="6" name="Footer Placeholder 5"/>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223799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 within Access-Challenge </a:t>
            </a:r>
            <a:endParaRPr lang="en-US" dirty="0"/>
          </a:p>
        </p:txBody>
      </p:sp>
      <p:pic>
        <p:nvPicPr>
          <p:cNvPr id="5" name="Picture 4" descr="eap_example_pack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76" y="1402912"/>
            <a:ext cx="7126643" cy="5146524"/>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16278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Access-Accept</a:t>
            </a:r>
            <a:endParaRPr lang="en-US" dirty="0"/>
          </a:p>
        </p:txBody>
      </p:sp>
      <p:pic>
        <p:nvPicPr>
          <p:cNvPr id="5" name="Picture 4" descr="access_acce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8333619" cy="4782954"/>
          </a:xfrm>
          <a:prstGeom prst="rect">
            <a:avLst/>
          </a:prstGeom>
        </p:spPr>
      </p:pic>
      <p:sp>
        <p:nvSpPr>
          <p:cNvPr id="3" name="Footer Placeholder 2"/>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212666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Tying it all together</a:t>
            </a:r>
            <a:endParaRPr lang="en-US" dirty="0"/>
          </a:p>
        </p:txBody>
      </p:sp>
      <p:sp>
        <p:nvSpPr>
          <p:cNvPr id="6" name="Subtitle 5"/>
          <p:cNvSpPr>
            <a:spLocks noGrp="1"/>
          </p:cNvSpPr>
          <p:nvPr>
            <p:ph type="subTitle" idx="1"/>
          </p:nvPr>
        </p:nvSpPr>
        <p:spPr/>
        <p:txBody>
          <a:bodyPr/>
          <a:lstStyle/>
          <a:p>
            <a:endParaRPr lang="en-US"/>
          </a:p>
        </p:txBody>
      </p:sp>
      <p:sp>
        <p:nvSpPr>
          <p:cNvPr id="7" name="Footer Placeholder 6"/>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238895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scg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905" y="77188"/>
            <a:ext cx="6543372" cy="6472248"/>
          </a:xfrm>
          <a:prstGeom prst="rect">
            <a:avLst/>
          </a:prstGeom>
        </p:spPr>
      </p:pic>
      <p:sp>
        <p:nvSpPr>
          <p:cNvPr id="2" name="Footer Placeholder 1"/>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92074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Port-Based NAC provides (or denies) network access to devices</a:t>
            </a:r>
          </a:p>
          <a:p>
            <a:r>
              <a:rPr lang="en-US" dirty="0"/>
              <a:t>U</a:t>
            </a:r>
            <a:r>
              <a:rPr lang="en-US" dirty="0" smtClean="0"/>
              <a:t>ses a combination of EAP, 802.1x, and RADIUS</a:t>
            </a:r>
          </a:p>
          <a:p>
            <a:pPr lvl="1"/>
            <a:r>
              <a:rPr lang="en-US" dirty="0" smtClean="0"/>
              <a:t>Lots of encapsulation</a:t>
            </a:r>
          </a:p>
          <a:p>
            <a:r>
              <a:rPr lang="en-US" dirty="0" smtClean="0"/>
              <a:t>EAP provides a framework</a:t>
            </a:r>
          </a:p>
          <a:p>
            <a:pPr lvl="1"/>
            <a:r>
              <a:rPr lang="en-US" dirty="0" smtClean="0"/>
              <a:t>Authentication methods are built on top of it</a:t>
            </a:r>
          </a:p>
          <a:p>
            <a:r>
              <a:rPr lang="en-US" dirty="0" smtClean="0"/>
              <a:t>Most importantly: it’s not that confusing once you understand the packet and protocol flow</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59253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 Comments?</a:t>
            </a:r>
            <a:endParaRPr lang="en-US" dirty="0"/>
          </a:p>
        </p:txBody>
      </p:sp>
      <p:sp>
        <p:nvSpPr>
          <p:cNvPr id="7" name="Subtitle 6"/>
          <p:cNvSpPr>
            <a:spLocks noGrp="1"/>
          </p:cNvSpPr>
          <p:nvPr>
            <p:ph type="subTitle" idx="1"/>
          </p:nvPr>
        </p:nvSpPr>
        <p:spPr/>
        <p:txBody>
          <a:bodyPr/>
          <a:lstStyle/>
          <a:p>
            <a:r>
              <a:rPr lang="en-US" dirty="0" err="1" smtClean="0">
                <a:solidFill>
                  <a:srgbClr val="000000"/>
                </a:solidFill>
              </a:rPr>
              <a:t>www.acritelli.com</a:t>
            </a:r>
            <a:endParaRPr lang="en-US" dirty="0" smtClean="0">
              <a:solidFill>
                <a:srgbClr val="000000"/>
              </a:solidFill>
            </a:endParaRPr>
          </a:p>
          <a:p>
            <a:r>
              <a:rPr lang="en-US" dirty="0" err="1" smtClean="0">
                <a:solidFill>
                  <a:srgbClr val="000000"/>
                </a:solidFill>
              </a:rPr>
              <a:t>critellia@</a:t>
            </a:r>
            <a:r>
              <a:rPr lang="en-US" dirty="0" err="1" smtClean="0">
                <a:solidFill>
                  <a:srgbClr val="000000"/>
                </a:solidFill>
              </a:rPr>
              <a:t>gmail.com</a:t>
            </a:r>
            <a:endParaRPr lang="en-US" dirty="0" smtClean="0">
              <a:solidFill>
                <a:srgbClr val="000000"/>
              </a:solidFill>
            </a:endParaRPr>
          </a:p>
        </p:txBody>
      </p:sp>
      <p:sp>
        <p:nvSpPr>
          <p:cNvPr id="3" name="Footer Placeholder 2"/>
          <p:cNvSpPr>
            <a:spLocks noGrp="1"/>
          </p:cNvSpPr>
          <p:nvPr>
            <p:ph type="ftr" sz="quarter" idx="11"/>
          </p:nvPr>
        </p:nvSpPr>
        <p:spPr/>
        <p:txBody>
          <a:bodyPr/>
          <a:lstStyle/>
          <a:p>
            <a:r>
              <a:rPr lang="en-US" smtClean="0"/>
              <a:t>Introduction to Port-Based Network Access Control</a:t>
            </a:r>
            <a:endParaRPr lang="en-US" dirty="0" smtClean="0"/>
          </a:p>
        </p:txBody>
      </p:sp>
    </p:spTree>
    <p:extLst>
      <p:ext uri="{BB962C8B-B14F-4D97-AF65-F5344CB8AC3E}">
        <p14:creationId xmlns:p14="http://schemas.microsoft.com/office/powerpoint/2010/main" val="117666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a:t>
            </a:r>
            <a:endParaRPr lang="en-US" dirty="0"/>
          </a:p>
        </p:txBody>
      </p:sp>
      <p:sp>
        <p:nvSpPr>
          <p:cNvPr id="3" name="Content Placeholder 2"/>
          <p:cNvSpPr>
            <a:spLocks noGrp="1"/>
          </p:cNvSpPr>
          <p:nvPr>
            <p:ph idx="1"/>
          </p:nvPr>
        </p:nvSpPr>
        <p:spPr/>
        <p:txBody>
          <a:bodyPr/>
          <a:lstStyle/>
          <a:p>
            <a:r>
              <a:rPr lang="en-US" dirty="0" smtClean="0"/>
              <a:t>Let’s quickly recap (</a:t>
            </a:r>
            <a:r>
              <a:rPr lang="en-US" dirty="0" err="1" smtClean="0"/>
              <a:t>heh</a:t>
            </a:r>
            <a:r>
              <a:rPr lang="en-US" dirty="0" smtClean="0"/>
              <a:t>) encapsulation</a:t>
            </a:r>
          </a:p>
          <a:p>
            <a:r>
              <a:rPr lang="en-US" dirty="0" smtClean="0"/>
              <a:t>Example: DNS</a:t>
            </a:r>
          </a:p>
          <a:p>
            <a:pPr lvl="1"/>
            <a:r>
              <a:rPr lang="en-US" dirty="0" smtClean="0"/>
              <a:t>DNS Data encapsulated inside UDP datagram</a:t>
            </a:r>
          </a:p>
          <a:p>
            <a:pPr lvl="1"/>
            <a:r>
              <a:rPr lang="en-US" dirty="0" smtClean="0"/>
              <a:t>UDP datagram encapsulated inside IP packet</a:t>
            </a:r>
          </a:p>
          <a:p>
            <a:pPr lvl="1"/>
            <a:r>
              <a:rPr lang="en-US" dirty="0" smtClean="0"/>
              <a:t>IP packet encapsulated inside Ethernet frame</a:t>
            </a:r>
          </a:p>
          <a:p>
            <a:r>
              <a:rPr lang="en-US" dirty="0" smtClean="0"/>
              <a:t>We’re just adding adding headers to data</a:t>
            </a:r>
          </a:p>
          <a:p>
            <a:pPr lvl="1"/>
            <a:r>
              <a:rPr lang="en-US" dirty="0" smtClean="0"/>
              <a:t>Like placing a letter in an envelope</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50496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trying to do?</a:t>
            </a:r>
            <a:endParaRPr lang="en-US" dirty="0"/>
          </a:p>
        </p:txBody>
      </p:sp>
      <p:sp>
        <p:nvSpPr>
          <p:cNvPr id="3" name="Content Placeholder 2"/>
          <p:cNvSpPr>
            <a:spLocks noGrp="1"/>
          </p:cNvSpPr>
          <p:nvPr>
            <p:ph idx="1"/>
          </p:nvPr>
        </p:nvSpPr>
        <p:spPr/>
        <p:txBody>
          <a:bodyPr>
            <a:normAutofit/>
          </a:bodyPr>
          <a:lstStyle/>
          <a:p>
            <a:r>
              <a:rPr lang="en-US" dirty="0" smtClean="0"/>
              <a:t>Permit or deny network access to </a:t>
            </a:r>
            <a:r>
              <a:rPr lang="en-US" u="sng" dirty="0" smtClean="0"/>
              <a:t>devices</a:t>
            </a:r>
            <a:endParaRPr lang="en-US" dirty="0" smtClean="0"/>
          </a:p>
          <a:p>
            <a:pPr lvl="1"/>
            <a:r>
              <a:rPr lang="en-US" dirty="0" smtClean="0"/>
              <a:t>Not necessarily users</a:t>
            </a:r>
          </a:p>
          <a:p>
            <a:pPr lvl="1"/>
            <a:r>
              <a:rPr lang="en-US" dirty="0" smtClean="0"/>
              <a:t>Wired and wireless</a:t>
            </a:r>
          </a:p>
          <a:p>
            <a:r>
              <a:rPr lang="en-US" dirty="0" smtClean="0"/>
              <a:t>Make this work across the network</a:t>
            </a:r>
          </a:p>
          <a:p>
            <a:pPr lvl="1"/>
            <a:r>
              <a:rPr lang="en-US" dirty="0" smtClean="0"/>
              <a:t>Wired switches</a:t>
            </a:r>
          </a:p>
          <a:p>
            <a:pPr lvl="1"/>
            <a:r>
              <a:rPr lang="en-US" dirty="0" smtClean="0"/>
              <a:t>Wireless access points</a:t>
            </a:r>
          </a:p>
          <a:p>
            <a:pPr lvl="1"/>
            <a:r>
              <a:rPr lang="en-US" dirty="0" smtClean="0"/>
              <a:t>Ability to abstract some of this functionality from the devices themselves</a:t>
            </a:r>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211130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 foot view</a:t>
            </a:r>
            <a:endParaRPr lang="en-US" dirty="0"/>
          </a:p>
        </p:txBody>
      </p:sp>
      <p:sp>
        <p:nvSpPr>
          <p:cNvPr id="3" name="Content Placeholder 2"/>
          <p:cNvSpPr>
            <a:spLocks noGrp="1"/>
          </p:cNvSpPr>
          <p:nvPr>
            <p:ph idx="1"/>
          </p:nvPr>
        </p:nvSpPr>
        <p:spPr/>
        <p:txBody>
          <a:bodyPr>
            <a:normAutofit/>
          </a:bodyPr>
          <a:lstStyle/>
          <a:p>
            <a:r>
              <a:rPr lang="en-US" dirty="0" smtClean="0"/>
              <a:t>A node (supplicant) connects to a network device (authenticator)</a:t>
            </a:r>
          </a:p>
          <a:p>
            <a:r>
              <a:rPr lang="en-US" dirty="0" smtClean="0"/>
              <a:t>The authenticator tunnels traffic between the node (supplicant) and an authentication server (AS)</a:t>
            </a:r>
          </a:p>
          <a:p>
            <a:r>
              <a:rPr lang="en-US" dirty="0" smtClean="0"/>
              <a:t>The authentication server decides if network access will be granted</a:t>
            </a:r>
          </a:p>
          <a:p>
            <a:r>
              <a:rPr lang="en-US" dirty="0" smtClean="0"/>
              <a:t>The network device (authenticator) permits or denies network access</a:t>
            </a:r>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91145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look at protocols</a:t>
            </a:r>
            <a:endParaRPr lang="en-US" dirty="0"/>
          </a:p>
        </p:txBody>
      </p:sp>
      <p:sp>
        <p:nvSpPr>
          <p:cNvPr id="3" name="Content Placeholder 2"/>
          <p:cNvSpPr>
            <a:spLocks noGrp="1"/>
          </p:cNvSpPr>
          <p:nvPr>
            <p:ph idx="1"/>
          </p:nvPr>
        </p:nvSpPr>
        <p:spPr/>
        <p:txBody>
          <a:bodyPr>
            <a:normAutofit/>
          </a:bodyPr>
          <a:lstStyle/>
          <a:p>
            <a:r>
              <a:rPr lang="en-US" dirty="0" smtClean="0"/>
              <a:t>IEEE 802.1X – between supplicant and authenticator</a:t>
            </a:r>
          </a:p>
          <a:p>
            <a:r>
              <a:rPr lang="en-US" dirty="0" smtClean="0"/>
              <a:t>RADIUS – between authenticator and authentication server</a:t>
            </a:r>
          </a:p>
          <a:p>
            <a:pPr lvl="1"/>
            <a:r>
              <a:rPr lang="en-US" dirty="0"/>
              <a:t>Remote Authentication Dial-In User Service</a:t>
            </a:r>
            <a:endParaRPr lang="en-US" dirty="0" smtClean="0"/>
          </a:p>
          <a:p>
            <a:r>
              <a:rPr lang="en-US" dirty="0" smtClean="0"/>
              <a:t>EAP – logical conversation between supplicant and authentication server</a:t>
            </a:r>
          </a:p>
          <a:p>
            <a:pPr lvl="1"/>
            <a:r>
              <a:rPr lang="en-US" dirty="0" smtClean="0"/>
              <a:t>Extensible authentication protocol</a:t>
            </a:r>
          </a:p>
          <a:p>
            <a:pPr lvl="1"/>
            <a:r>
              <a:rPr lang="en-US" dirty="0" smtClean="0"/>
              <a:t>Tunneled by authenticator</a:t>
            </a:r>
          </a:p>
          <a:p>
            <a:pPr lvl="1"/>
            <a:endParaRPr lang="en-US" dirty="0"/>
          </a:p>
        </p:txBody>
      </p:sp>
      <p:sp>
        <p:nvSpPr>
          <p:cNvPr id="5" name="Footer Placeholder 4"/>
          <p:cNvSpPr>
            <a:spLocks noGrp="1"/>
          </p:cNvSpPr>
          <p:nvPr>
            <p:ph type="ftr" sz="quarter" idx="11"/>
          </p:nvPr>
        </p:nvSpPr>
        <p:spPr/>
        <p:txBody>
          <a:bodyPr/>
          <a:lstStyle/>
          <a:p>
            <a:r>
              <a:rPr lang="en-US" smtClean="0"/>
              <a:t>Introduction to Port-Based Network Access Control</a:t>
            </a:r>
            <a:endParaRPr lang="en-US" dirty="0"/>
          </a:p>
        </p:txBody>
      </p:sp>
    </p:spTree>
    <p:extLst>
      <p:ext uri="{BB962C8B-B14F-4D97-AF65-F5344CB8AC3E}">
        <p14:creationId xmlns:p14="http://schemas.microsoft.com/office/powerpoint/2010/main" val="383481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10202</TotalTime>
  <Words>3120</Words>
  <Application>Microsoft Macintosh PowerPoint</Application>
  <PresentationFormat>On-screen Show (4:3)</PresentationFormat>
  <Paragraphs>331</Paragraphs>
  <Slides>56</Slides>
  <Notes>45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Introduction to Port-Based Network Access Control  EAP, 802.1X, and RADIUS</vt:lpstr>
      <vt:lpstr>Many admins find this topic confusing</vt:lpstr>
      <vt:lpstr>And implementers…</vt:lpstr>
      <vt:lpstr>PowerPoint Presentation</vt:lpstr>
      <vt:lpstr>High Level Goals</vt:lpstr>
      <vt:lpstr>Encapsulation</vt:lpstr>
      <vt:lpstr>What are we trying to do?</vt:lpstr>
      <vt:lpstr>1000 foot view</vt:lpstr>
      <vt:lpstr>Brief look at protocols</vt:lpstr>
      <vt:lpstr>PowerPoint Presentation</vt:lpstr>
      <vt:lpstr>PowerPoint Presentation</vt:lpstr>
      <vt:lpstr>Housekeeping</vt:lpstr>
      <vt:lpstr>Lab Topology</vt:lpstr>
      <vt:lpstr>Housekeeping</vt:lpstr>
      <vt:lpstr>EAP Let’s get logical</vt:lpstr>
      <vt:lpstr>PowerPoint Presentation</vt:lpstr>
      <vt:lpstr>Extensible Authentication Protocol</vt:lpstr>
      <vt:lpstr>The logical conversation</vt:lpstr>
      <vt:lpstr>PowerPoint Presentation</vt:lpstr>
      <vt:lpstr>Two common EAP methods</vt:lpstr>
      <vt:lpstr>EAP-MSCHAPv2</vt:lpstr>
      <vt:lpstr>PowerPoint Presentation</vt:lpstr>
      <vt:lpstr>EAP-TLS</vt:lpstr>
      <vt:lpstr>802.1X</vt:lpstr>
      <vt:lpstr>PowerPoint Presentation</vt:lpstr>
      <vt:lpstr>Overview</vt:lpstr>
      <vt:lpstr>Port States</vt:lpstr>
      <vt:lpstr>PowerPoint Presentation</vt:lpstr>
      <vt:lpstr>Initialization</vt:lpstr>
      <vt:lpstr>Initiation</vt:lpstr>
      <vt:lpstr>EAPOL-Start</vt:lpstr>
      <vt:lpstr>EAP-Request Identity</vt:lpstr>
      <vt:lpstr>Initiation continued</vt:lpstr>
      <vt:lpstr>EAP-Response Identity</vt:lpstr>
      <vt:lpstr>EAP Negotiation</vt:lpstr>
      <vt:lpstr>PowerPoint Presentation</vt:lpstr>
      <vt:lpstr>PowerPoint Presentation</vt:lpstr>
      <vt:lpstr>PowerPoint Presentation</vt:lpstr>
      <vt:lpstr>Authentication</vt:lpstr>
      <vt:lpstr>Authentication exchange</vt:lpstr>
      <vt:lpstr>PowerPoint Presentation</vt:lpstr>
      <vt:lpstr>PowerPoint Presentation</vt:lpstr>
      <vt:lpstr>RADIUS</vt:lpstr>
      <vt:lpstr>PowerPoint Presentation</vt:lpstr>
      <vt:lpstr>Overview</vt:lpstr>
      <vt:lpstr>Protocol Operation</vt:lpstr>
      <vt:lpstr>Initial Access-Request</vt:lpstr>
      <vt:lpstr>EAP Negotiation</vt:lpstr>
      <vt:lpstr>EAP Negotiation</vt:lpstr>
      <vt:lpstr>EAP Exchange</vt:lpstr>
      <vt:lpstr>EAP within Access-Challenge </vt:lpstr>
      <vt:lpstr>Access-Accept</vt:lpstr>
      <vt:lpstr>Tying it all together</vt:lpstr>
      <vt:lpstr>PowerPoint Presentation</vt:lpstr>
      <vt:lpstr>Conclusion</vt:lpstr>
      <vt:lpstr>Questions? 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Voice over IP in Competitive Security Competitions</dc:title>
  <dc:creator>Anthony Critelli</dc:creator>
  <cp:lastModifiedBy>Anthony Critelli</cp:lastModifiedBy>
  <cp:revision>285</cp:revision>
  <dcterms:created xsi:type="dcterms:W3CDTF">2015-03-09T15:17:37Z</dcterms:created>
  <dcterms:modified xsi:type="dcterms:W3CDTF">2016-05-13T00:14:49Z</dcterms:modified>
</cp:coreProperties>
</file>