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94" r:id="rId3"/>
    <p:sldId id="258" r:id="rId4"/>
    <p:sldId id="259" r:id="rId5"/>
    <p:sldId id="257" r:id="rId6"/>
    <p:sldId id="260" r:id="rId7"/>
    <p:sldId id="261" r:id="rId8"/>
    <p:sldId id="262" r:id="rId9"/>
    <p:sldId id="268" r:id="rId10"/>
    <p:sldId id="265" r:id="rId11"/>
    <p:sldId id="266" r:id="rId12"/>
    <p:sldId id="267" r:id="rId13"/>
    <p:sldId id="269" r:id="rId14"/>
    <p:sldId id="270" r:id="rId15"/>
    <p:sldId id="271" r:id="rId16"/>
    <p:sldId id="274" r:id="rId17"/>
    <p:sldId id="273" r:id="rId18"/>
    <p:sldId id="275" r:id="rId19"/>
    <p:sldId id="276" r:id="rId20"/>
    <p:sldId id="277" r:id="rId21"/>
    <p:sldId id="278" r:id="rId22"/>
    <p:sldId id="279" r:id="rId23"/>
    <p:sldId id="282" r:id="rId24"/>
    <p:sldId id="280" r:id="rId25"/>
    <p:sldId id="283" r:id="rId26"/>
    <p:sldId id="281" r:id="rId27"/>
    <p:sldId id="284" r:id="rId28"/>
    <p:sldId id="286" r:id="rId29"/>
    <p:sldId id="285" r:id="rId30"/>
    <p:sldId id="287" r:id="rId31"/>
    <p:sldId id="288" r:id="rId32"/>
    <p:sldId id="289" r:id="rId33"/>
    <p:sldId id="290" r:id="rId34"/>
    <p:sldId id="292" r:id="rId35"/>
    <p:sldId id="295" r:id="rId36"/>
    <p:sldId id="29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1744" autoAdjust="0"/>
  </p:normalViewPr>
  <p:slideViewPr>
    <p:cSldViewPr snapToGrid="0">
      <p:cViewPr varScale="1">
        <p:scale>
          <a:sx n="64" d="100"/>
          <a:sy n="64" d="100"/>
        </p:scale>
        <p:origin x="13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AE1CC-451C-40B1-A6E2-3141B6C4022C}"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61592-7EA7-42AF-B3F3-0DE59B6509BE}" type="slidenum">
              <a:rPr lang="en-US" smtClean="0"/>
              <a:t>‹#›</a:t>
            </a:fld>
            <a:endParaRPr lang="en-US"/>
          </a:p>
        </p:txBody>
      </p:sp>
    </p:spTree>
    <p:extLst>
      <p:ext uri="{BB962C8B-B14F-4D97-AF65-F5344CB8AC3E}">
        <p14:creationId xmlns:p14="http://schemas.microsoft.com/office/powerpoint/2010/main" val="377969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we do networking has fundamentally changed very little over the</a:t>
            </a:r>
            <a:r>
              <a:rPr lang="en-US" baseline="0" dirty="0" smtClean="0"/>
              <a:t> years. This is particularly true of the management and control planes. The data plane has seen various improvements, but we typically still manage our routers and switches via the CLI. Automation has been hard, because API support has been lackluster, although this is gaining some traction.</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7</a:t>
            </a:fld>
            <a:endParaRPr lang="en-US"/>
          </a:p>
        </p:txBody>
      </p:sp>
    </p:spTree>
    <p:extLst>
      <p:ext uri="{BB962C8B-B14F-4D97-AF65-F5344CB8AC3E}">
        <p14:creationId xmlns:p14="http://schemas.microsoft.com/office/powerpoint/2010/main" val="422558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physical underlay network is now far more simple. A</a:t>
            </a:r>
            <a:r>
              <a:rPr lang="en-US" baseline="0" dirty="0" smtClean="0"/>
              <a:t> simple cluster in a single datacenter could just have hosts on one subnet/VLAN. There’s no need for hundreds of VLANs on our physical fabric.</a:t>
            </a:r>
          </a:p>
          <a:p>
            <a:endParaRPr lang="en-US" baseline="0" dirty="0" smtClean="0"/>
          </a:p>
          <a:p>
            <a:r>
              <a:rPr lang="en-US" baseline="0" dirty="0" smtClean="0"/>
              <a:t>Of course, the image above assumes that hosts are on the same subnet. They don’t have to be. VXLAN can communicate across layer </a:t>
            </a:r>
            <a:r>
              <a:rPr lang="en-US" baseline="0" smtClean="0"/>
              <a:t>3 boundaries.</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17</a:t>
            </a:fld>
            <a:endParaRPr lang="en-US"/>
          </a:p>
        </p:txBody>
      </p:sp>
    </p:spTree>
    <p:extLst>
      <p:ext uri="{BB962C8B-B14F-4D97-AF65-F5344CB8AC3E}">
        <p14:creationId xmlns:p14="http://schemas.microsoft.com/office/powerpoint/2010/main" val="153422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MTU size may not be as</a:t>
            </a:r>
            <a:r>
              <a:rPr lang="en-US" baseline="0" dirty="0" smtClean="0"/>
              <a:t> much of a concern if you own the entire underlay network (i.e. within a datacenter), but it’s important to be aware of it in case you don’t (i.e. over a WAN).</a:t>
            </a:r>
          </a:p>
          <a:p>
            <a:endParaRPr lang="en-US" baseline="0" dirty="0" smtClean="0"/>
          </a:p>
          <a:p>
            <a:r>
              <a:rPr lang="en-US" dirty="0" smtClean="0"/>
              <a:t>The</a:t>
            </a:r>
            <a:r>
              <a:rPr lang="en-US" baseline="0" dirty="0" smtClean="0"/>
              <a:t> method of handling broadcast/multicast traffic can vary by vendor. We could multicast the multicast by sending it out to every VTEP, and then the VTEPs distribute it to the appropriate virtual network. Or it could be intercepted by a controller and a forwarding decision could be made by a logically centralized control plane.</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18</a:t>
            </a:fld>
            <a:endParaRPr lang="en-US"/>
          </a:p>
        </p:txBody>
      </p:sp>
    </p:spTree>
    <p:extLst>
      <p:ext uri="{BB962C8B-B14F-4D97-AF65-F5344CB8AC3E}">
        <p14:creationId xmlns:p14="http://schemas.microsoft.com/office/powerpoint/2010/main" val="321683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20</a:t>
            </a:fld>
            <a:endParaRPr lang="en-US"/>
          </a:p>
        </p:txBody>
      </p:sp>
    </p:spTree>
    <p:extLst>
      <p:ext uri="{BB962C8B-B14F-4D97-AF65-F5344CB8AC3E}">
        <p14:creationId xmlns:p14="http://schemas.microsoft.com/office/powerpoint/2010/main" val="381195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a:t>
            </a:r>
            <a:r>
              <a:rPr lang="en-US" baseline="0" dirty="0" smtClean="0"/>
              <a:t> most of the standard features that you would want out of a traditional network can often be provided by NSX. Not all of them, but a lot of them.</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21</a:t>
            </a:fld>
            <a:endParaRPr lang="en-US"/>
          </a:p>
        </p:txBody>
      </p:sp>
    </p:spTree>
    <p:extLst>
      <p:ext uri="{BB962C8B-B14F-4D97-AF65-F5344CB8AC3E}">
        <p14:creationId xmlns:p14="http://schemas.microsoft.com/office/powerpoint/2010/main" val="312841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always trying to come up with better firewall management methods. Traditionally, we have separated things by Layer 3 boundaries</a:t>
            </a:r>
            <a:r>
              <a:rPr lang="en-US" baseline="0" dirty="0" smtClean="0"/>
              <a:t> (different subnets) and then have firewalls between them. However, this can be limiting. Moving a system between subnets is difficult and error-prone. We can’t block traffic on the same network. We often don’t have “single pane of glass” visibility into our entire firewall strategy.</a:t>
            </a:r>
          </a:p>
          <a:p>
            <a:endParaRPr lang="en-US" baseline="0" dirty="0" smtClean="0"/>
          </a:p>
          <a:p>
            <a:r>
              <a:rPr lang="en-US" baseline="0" dirty="0" smtClean="0"/>
              <a:t>NSX can also integrate third-party solutions via its API to make forwarding decisions. For example: an IDS could detect an intrusion and automatically quarantine a VM. This is done at the hypervisor level, so it’s about as good as you can get.</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22</a:t>
            </a:fld>
            <a:endParaRPr lang="en-US"/>
          </a:p>
        </p:txBody>
      </p:sp>
    </p:spTree>
    <p:extLst>
      <p:ext uri="{BB962C8B-B14F-4D97-AF65-F5344CB8AC3E}">
        <p14:creationId xmlns:p14="http://schemas.microsoft.com/office/powerpoint/2010/main" val="46497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Sitting between our Guest VM and the hypervisor host are a number of “Slots” that can be filled with functionality. The distributed firewall sits in one</a:t>
            </a:r>
            <a:r>
              <a:rPr lang="en-US" baseline="0" dirty="0" smtClean="0"/>
              <a:t> of these slots. Partner integrations can add additional functionality to the slots. In this example, traffic can be redirected over to a partner services VM for a forwarding decision.</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23</a:t>
            </a:fld>
            <a:endParaRPr lang="en-US"/>
          </a:p>
        </p:txBody>
      </p:sp>
    </p:spTree>
    <p:extLst>
      <p:ext uri="{BB962C8B-B14F-4D97-AF65-F5344CB8AC3E}">
        <p14:creationId xmlns:p14="http://schemas.microsoft.com/office/powerpoint/2010/main" val="27131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our example</a:t>
            </a:r>
            <a:r>
              <a:rPr lang="en-US" baseline="0" dirty="0" smtClean="0"/>
              <a:t> for quickly building a development environment: the logical switch allows us to deploy network segments with only a few clicks, and without changing our underlying physical network at all.</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24</a:t>
            </a:fld>
            <a:endParaRPr lang="en-US"/>
          </a:p>
        </p:txBody>
      </p:sp>
    </p:spTree>
    <p:extLst>
      <p:ext uri="{BB962C8B-B14F-4D97-AF65-F5344CB8AC3E}">
        <p14:creationId xmlns:p14="http://schemas.microsoft.com/office/powerpoint/2010/main" val="234098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we’ve always needed some sort of traditional physical router for</a:t>
            </a:r>
            <a:r>
              <a:rPr lang="en-US" baseline="0" dirty="0" smtClean="0"/>
              <a:t> inter-subnet traffic. The DLR removes this need by placing a logical router on the data plane of each ESX host.</a:t>
            </a:r>
          </a:p>
          <a:p>
            <a:endParaRPr lang="en-US" baseline="0" dirty="0" smtClean="0"/>
          </a:p>
          <a:p>
            <a:r>
              <a:rPr lang="en-US" baseline="0" dirty="0" smtClean="0"/>
              <a:t>The DLR can also peer with other routers. For example, you could have a DLR that is connected to all of your logical NSX networks. It could peer with a physical router in your datacenter and advertise those networks, just like a regular router.</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25</a:t>
            </a:fld>
            <a:endParaRPr lang="en-US"/>
          </a:p>
        </p:txBody>
      </p:sp>
    </p:spTree>
    <p:extLst>
      <p:ext uri="{BB962C8B-B14F-4D97-AF65-F5344CB8AC3E}">
        <p14:creationId xmlns:p14="http://schemas.microsoft.com/office/powerpoint/2010/main" val="53379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discuss these components in the next few slides</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26</a:t>
            </a:fld>
            <a:endParaRPr lang="en-US"/>
          </a:p>
        </p:txBody>
      </p:sp>
    </p:spTree>
    <p:extLst>
      <p:ext uri="{BB962C8B-B14F-4D97-AF65-F5344CB8AC3E}">
        <p14:creationId xmlns:p14="http://schemas.microsoft.com/office/powerpoint/2010/main" val="394816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NSX manager is fairly straightforward to deploy as an OVA. Once it has been set up, it is bound to </a:t>
            </a:r>
            <a:r>
              <a:rPr lang="en-US" baseline="0" dirty="0" err="1" smtClean="0"/>
              <a:t>vCenter</a:t>
            </a:r>
            <a:r>
              <a:rPr lang="en-US" baseline="0" dirty="0" smtClean="0"/>
              <a:t> so that the rest of the NSX installation is managed via the </a:t>
            </a:r>
            <a:r>
              <a:rPr lang="en-US" baseline="0" dirty="0" err="1" smtClean="0"/>
              <a:t>vCenter</a:t>
            </a:r>
            <a:r>
              <a:rPr lang="en-US" baseline="0" dirty="0" smtClean="0"/>
              <a:t> web interface.</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28</a:t>
            </a:fld>
            <a:endParaRPr lang="en-US"/>
          </a:p>
        </p:txBody>
      </p:sp>
    </p:spTree>
    <p:extLst>
      <p:ext uri="{BB962C8B-B14F-4D97-AF65-F5344CB8AC3E}">
        <p14:creationId xmlns:p14="http://schemas.microsoft.com/office/powerpoint/2010/main" val="414868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aren’t challenges that all organizations face. More static organizations may have no problem with</a:t>
            </a:r>
            <a:r>
              <a:rPr lang="en-US" baseline="0" dirty="0" smtClean="0"/>
              <a:t> the lead time that often accompanies any sort of network change.  However, other organizations can’t afford to wait.</a:t>
            </a:r>
          </a:p>
          <a:p>
            <a:endParaRPr lang="en-US" baseline="0" dirty="0" smtClean="0"/>
          </a:p>
          <a:p>
            <a:r>
              <a:rPr lang="en-US" baseline="0" dirty="0" smtClean="0"/>
              <a:t>The network being viewed as “black magic” by traditional </a:t>
            </a:r>
            <a:r>
              <a:rPr lang="en-US" baseline="0" dirty="0" err="1" smtClean="0"/>
              <a:t>sysadmins</a:t>
            </a:r>
            <a:r>
              <a:rPr lang="en-US" baseline="0" dirty="0" smtClean="0"/>
              <a:t> and developers is a good representation of this opaqueness. Network complexity can be very problematic.</a:t>
            </a:r>
          </a:p>
        </p:txBody>
      </p:sp>
      <p:sp>
        <p:nvSpPr>
          <p:cNvPr id="4" name="Slide Number Placeholder 3"/>
          <p:cNvSpPr>
            <a:spLocks noGrp="1"/>
          </p:cNvSpPr>
          <p:nvPr>
            <p:ph type="sldNum" sz="quarter" idx="10"/>
          </p:nvPr>
        </p:nvSpPr>
        <p:spPr/>
        <p:txBody>
          <a:bodyPr/>
          <a:lstStyle/>
          <a:p>
            <a:fld id="{83661592-7EA7-42AF-B3F3-0DE59B6509BE}" type="slidenum">
              <a:rPr lang="en-US" smtClean="0"/>
              <a:t>8</a:t>
            </a:fld>
            <a:endParaRPr lang="en-US"/>
          </a:p>
        </p:txBody>
      </p:sp>
    </p:spTree>
    <p:extLst>
      <p:ext uri="{BB962C8B-B14F-4D97-AF65-F5344CB8AC3E}">
        <p14:creationId xmlns:p14="http://schemas.microsoft.com/office/powerpoint/2010/main" val="692629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Controllers are deployed in clusters of 3. The deployment is performed when preparing a cluster for NSX</a:t>
            </a:r>
            <a:r>
              <a:rPr lang="en-US" baseline="0" dirty="0" smtClean="0"/>
              <a:t> from the </a:t>
            </a:r>
            <a:r>
              <a:rPr lang="en-US" baseline="0" dirty="0" err="1" smtClean="0"/>
              <a:t>vCenter</a:t>
            </a:r>
            <a:r>
              <a:rPr lang="en-US" baseline="0" dirty="0" smtClean="0"/>
              <a:t> interface, and is straightforward.</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29</a:t>
            </a:fld>
            <a:endParaRPr lang="en-US"/>
          </a:p>
        </p:txBody>
      </p:sp>
    </p:spTree>
    <p:extLst>
      <p:ext uri="{BB962C8B-B14F-4D97-AF65-F5344CB8AC3E}">
        <p14:creationId xmlns:p14="http://schemas.microsoft.com/office/powerpoint/2010/main" val="15360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30</a:t>
            </a:fld>
            <a:endParaRPr lang="en-US"/>
          </a:p>
        </p:txBody>
      </p:sp>
    </p:spTree>
    <p:extLst>
      <p:ext uri="{BB962C8B-B14F-4D97-AF65-F5344CB8AC3E}">
        <p14:creationId xmlns:p14="http://schemas.microsoft.com/office/powerpoint/2010/main" val="55989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vCenter</a:t>
            </a:r>
            <a:r>
              <a:rPr lang="en-US" dirty="0" smtClean="0"/>
              <a:t> GUI provides</a:t>
            </a:r>
            <a:r>
              <a:rPr lang="en-US" baseline="0" dirty="0" smtClean="0"/>
              <a:t> a single pane of glass for NSX management. Routers, switches, firewalls, load balancers, etc. can all be configured. This is accomplished through tight integration with the NSX manager appliance.</a:t>
            </a:r>
          </a:p>
          <a:p>
            <a:endParaRPr lang="en-US" baseline="0" dirty="0" smtClean="0"/>
          </a:p>
          <a:p>
            <a:r>
              <a:rPr lang="en-US" baseline="0" dirty="0" smtClean="0"/>
              <a:t>The APIs are well documented at code.vmware.com and are very powerful</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32</a:t>
            </a:fld>
            <a:endParaRPr lang="en-US"/>
          </a:p>
        </p:txBody>
      </p:sp>
    </p:spTree>
    <p:extLst>
      <p:ext uri="{BB962C8B-B14F-4D97-AF65-F5344CB8AC3E}">
        <p14:creationId xmlns:p14="http://schemas.microsoft.com/office/powerpoint/2010/main" val="90765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a new logical network segment can be provisioned with only a few clicks. We can then connect the virtual NIC of a VM to this network.</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33</a:t>
            </a:fld>
            <a:endParaRPr lang="en-US"/>
          </a:p>
        </p:txBody>
      </p:sp>
    </p:spTree>
    <p:extLst>
      <p:ext uri="{BB962C8B-B14F-4D97-AF65-F5344CB8AC3E}">
        <p14:creationId xmlns:p14="http://schemas.microsoft.com/office/powerpoint/2010/main" val="1977560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on the same layer 2 network! With automation/APIs, think of the possibilities.</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34</a:t>
            </a:fld>
            <a:endParaRPr lang="en-US"/>
          </a:p>
        </p:txBody>
      </p:sp>
    </p:spTree>
    <p:extLst>
      <p:ext uri="{BB962C8B-B14F-4D97-AF65-F5344CB8AC3E}">
        <p14:creationId xmlns:p14="http://schemas.microsoft.com/office/powerpoint/2010/main" val="228511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35</a:t>
            </a:fld>
            <a:endParaRPr lang="en-US"/>
          </a:p>
        </p:txBody>
      </p:sp>
    </p:spTree>
    <p:extLst>
      <p:ext uri="{BB962C8B-B14F-4D97-AF65-F5344CB8AC3E}">
        <p14:creationId xmlns:p14="http://schemas.microsoft.com/office/powerpoint/2010/main" val="369745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 topology will have a ton of VLANs on the physical fabric with trunks connecting the</a:t>
            </a:r>
            <a:r>
              <a:rPr lang="en-US" baseline="0" dirty="0" smtClean="0"/>
              <a:t> hypervisor hosts. A virtual switch on the host will tie all of these VLANs to port groups, and then VMs connect to those port groups.</a:t>
            </a:r>
          </a:p>
          <a:p>
            <a:endParaRPr lang="en-US" baseline="0" dirty="0" smtClean="0"/>
          </a:p>
          <a:p>
            <a:r>
              <a:rPr lang="en-US" baseline="0" dirty="0" smtClean="0"/>
              <a:t>There are a number of potential issues with this:</a:t>
            </a:r>
          </a:p>
          <a:p>
            <a:pPr marL="171450" indent="-171450">
              <a:buFont typeface="Arial" panose="020B0604020202020204" pitchFamily="34" charset="0"/>
              <a:buChar char="•"/>
            </a:pPr>
            <a:r>
              <a:rPr lang="en-US" baseline="0" dirty="0" smtClean="0"/>
              <a:t>Adding another isolated network must be done in several places</a:t>
            </a:r>
          </a:p>
          <a:p>
            <a:pPr marL="171450" indent="-171450">
              <a:buFont typeface="Arial" panose="020B0604020202020204" pitchFamily="34" charset="0"/>
              <a:buChar char="•"/>
            </a:pPr>
            <a:r>
              <a:rPr lang="en-US" baseline="0" dirty="0" smtClean="0"/>
              <a:t>It’s not easily automated</a:t>
            </a:r>
          </a:p>
          <a:p>
            <a:pPr marL="171450" indent="-171450">
              <a:buFont typeface="Arial" panose="020B0604020202020204" pitchFamily="34" charset="0"/>
              <a:buChar char="•"/>
            </a:pPr>
            <a:r>
              <a:rPr lang="en-US" baseline="0" dirty="0" smtClean="0"/>
              <a:t>We may need some way to synchronize VLANs across our physical fabric (#</a:t>
            </a:r>
            <a:r>
              <a:rPr lang="en-US" baseline="0" dirty="0" err="1" smtClean="0"/>
              <a:t>NeverVTP</a:t>
            </a:r>
            <a:r>
              <a:rPr lang="en-US" baseline="0" dirty="0" smtClean="0"/>
              <a:t>)</a:t>
            </a:r>
          </a:p>
          <a:p>
            <a:pPr marL="171450" indent="-171450">
              <a:buFont typeface="Arial" panose="020B0604020202020204" pitchFamily="34" charset="0"/>
              <a:buChar char="•"/>
            </a:pPr>
            <a:r>
              <a:rPr lang="en-US" baseline="0" dirty="0" smtClean="0"/>
              <a:t>Depending on the setup, we may not be able to easily accomplish some goals, such as overlapping IP subnets for dev environments.</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9</a:t>
            </a:fld>
            <a:endParaRPr lang="en-US"/>
          </a:p>
        </p:txBody>
      </p:sp>
    </p:spTree>
    <p:extLst>
      <p:ext uri="{BB962C8B-B14F-4D97-AF65-F5344CB8AC3E}">
        <p14:creationId xmlns:p14="http://schemas.microsoft.com/office/powerpoint/2010/main" val="16520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very dynamic. We can’t easily automate this process because there are so many pieces. Some pieces may not even support automation (i.e. traditional networking gear without API support). Additionally, each step is prone to an error that could impact other workloads.</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10</a:t>
            </a:fld>
            <a:endParaRPr lang="en-US"/>
          </a:p>
        </p:txBody>
      </p:sp>
    </p:spTree>
    <p:extLst>
      <p:ext uri="{BB962C8B-B14F-4D97-AF65-F5344CB8AC3E}">
        <p14:creationId xmlns:p14="http://schemas.microsoft.com/office/powerpoint/2010/main" val="827317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be nice if I could rapidly</a:t>
            </a:r>
            <a:r>
              <a:rPr lang="en-US" baseline="0" dirty="0" smtClean="0"/>
              <a:t> create a new network without thinking about all of that previously mentioned complexity.</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11</a:t>
            </a:fld>
            <a:endParaRPr lang="en-US"/>
          </a:p>
        </p:txBody>
      </p:sp>
    </p:spTree>
    <p:extLst>
      <p:ext uri="{BB962C8B-B14F-4D97-AF65-F5344CB8AC3E}">
        <p14:creationId xmlns:p14="http://schemas.microsoft.com/office/powerpoint/2010/main" val="304455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Law of Leaky Abstractions: https://www.joelonsoftware.com/2002/11/11/the-law-of-leaky-abstractions/</a:t>
            </a:r>
          </a:p>
          <a:p>
            <a:endParaRPr lang="en-US" baseline="0" dirty="0" smtClean="0"/>
          </a:p>
          <a:p>
            <a:r>
              <a:rPr lang="en-US" dirty="0" smtClean="0"/>
              <a:t>A good example of a leaky abstraction: trying to span a layer 2 network across geographically-dispersed datacenters is going to introduce latency due to the underlying transport. Stretched</a:t>
            </a:r>
            <a:r>
              <a:rPr lang="en-US" baseline="0" dirty="0" smtClean="0"/>
              <a:t> layer 2 is also generally a bad idea, although there’s often some debate about this among networking professionals. It’s also usually a </a:t>
            </a:r>
            <a:r>
              <a:rPr lang="en-US" baseline="0" dirty="0" err="1" smtClean="0"/>
              <a:t>band-aid</a:t>
            </a:r>
            <a:r>
              <a:rPr lang="en-US" baseline="0" dirty="0" smtClean="0"/>
              <a:t> to compensate for applications with bad architectures.</a:t>
            </a:r>
          </a:p>
        </p:txBody>
      </p:sp>
      <p:sp>
        <p:nvSpPr>
          <p:cNvPr id="4" name="Slide Number Placeholder 3"/>
          <p:cNvSpPr>
            <a:spLocks noGrp="1"/>
          </p:cNvSpPr>
          <p:nvPr>
            <p:ph type="sldNum" sz="quarter" idx="10"/>
          </p:nvPr>
        </p:nvSpPr>
        <p:spPr/>
        <p:txBody>
          <a:bodyPr/>
          <a:lstStyle/>
          <a:p>
            <a:fld id="{83661592-7EA7-42AF-B3F3-0DE59B6509BE}" type="slidenum">
              <a:rPr lang="en-US" smtClean="0"/>
              <a:t>13</a:t>
            </a:fld>
            <a:endParaRPr lang="en-US"/>
          </a:p>
        </p:txBody>
      </p:sp>
    </p:spTree>
    <p:extLst>
      <p:ext uri="{BB962C8B-B14F-4D97-AF65-F5344CB8AC3E}">
        <p14:creationId xmlns:p14="http://schemas.microsoft.com/office/powerpoint/2010/main" val="84394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Overlay networking can</a:t>
            </a:r>
            <a:r>
              <a:rPr lang="en-US" baseline="0" dirty="0" smtClean="0"/>
              <a:t> be hard to initially understand, and a VPN provides a simple example. The two computers think they’re on the same logical network. There’s an overlay working here (i.e. IPSEC or $</a:t>
            </a:r>
            <a:r>
              <a:rPr lang="en-US" baseline="0" dirty="0" err="1" smtClean="0"/>
              <a:t>vpnTunnelProtocolOfChoice</a:t>
            </a:r>
            <a:r>
              <a:rPr lang="en-US" baseline="0" dirty="0" smtClean="0"/>
              <a:t>). These hosts don’t know about the complexity of the underlying network. The overlay protocol doesn’t even need to care about the underlying network. For example: IPSEC just needs two tunnel endpoint IPs to be reachable to each other. IPSEC doesn’t care if these are 2 routers or 10 routers apart.</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14</a:t>
            </a:fld>
            <a:endParaRPr lang="en-US"/>
          </a:p>
        </p:txBody>
      </p:sp>
    </p:spTree>
    <p:extLst>
      <p:ext uri="{BB962C8B-B14F-4D97-AF65-F5344CB8AC3E}">
        <p14:creationId xmlns:p14="http://schemas.microsoft.com/office/powerpoint/2010/main" val="391454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the diagram on the right</a:t>
            </a:r>
            <a:r>
              <a:rPr lang="en-US" baseline="0" dirty="0" smtClean="0"/>
              <a:t> shows a simple architecture. Two hosts are connected to each other over a layer 3 network. Each host is a VTEP (VXLAN tunnel endpoint). We can see that each VM is in its own isolated VXLAN network, as identified by the VNI (VXLAN Network Identifier). It’s sort of like using VLANs to isolated traffic, but instead we’re using VXLANs.</a:t>
            </a:r>
          </a:p>
        </p:txBody>
      </p:sp>
      <p:sp>
        <p:nvSpPr>
          <p:cNvPr id="4" name="Slide Number Placeholder 3"/>
          <p:cNvSpPr>
            <a:spLocks noGrp="1"/>
          </p:cNvSpPr>
          <p:nvPr>
            <p:ph type="sldNum" sz="quarter" idx="10"/>
          </p:nvPr>
        </p:nvSpPr>
        <p:spPr/>
        <p:txBody>
          <a:bodyPr/>
          <a:lstStyle/>
          <a:p>
            <a:fld id="{83661592-7EA7-42AF-B3F3-0DE59B6509BE}" type="slidenum">
              <a:rPr lang="en-US" smtClean="0"/>
              <a:t>15</a:t>
            </a:fld>
            <a:endParaRPr lang="en-US"/>
          </a:p>
        </p:txBody>
      </p:sp>
    </p:spTree>
    <p:extLst>
      <p:ext uri="{BB962C8B-B14F-4D97-AF65-F5344CB8AC3E}">
        <p14:creationId xmlns:p14="http://schemas.microsoft.com/office/powerpoint/2010/main" val="307894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this might look a little complicated, but let’s break it down</a:t>
            </a:r>
            <a:r>
              <a:rPr lang="en-US" baseline="0" dirty="0" smtClean="0"/>
              <a:t> by first looking at the original Ethernet frame. The original Ethernet frame is just the frame that would normally be sent between two virtual machines. Let’s say VM1 on ESX1 wants to talk to VM2 on ESX2. The original Ethernet frame is just the frame that would normally be sent between these two VMs.</a:t>
            </a:r>
          </a:p>
          <a:p>
            <a:endParaRPr lang="en-US" baseline="0" dirty="0" smtClean="0"/>
          </a:p>
          <a:p>
            <a:r>
              <a:rPr lang="en-US" baseline="0" dirty="0" smtClean="0"/>
              <a:t>We append a VXLAN header to this Ethernet frame. Inside of the VXLAN header, we have the VNI that uniquely identifies the virtual network.</a:t>
            </a:r>
          </a:p>
          <a:p>
            <a:endParaRPr lang="en-US" baseline="0" dirty="0" smtClean="0"/>
          </a:p>
          <a:p>
            <a:r>
              <a:rPr lang="en-US" baseline="0" dirty="0" smtClean="0"/>
              <a:t>The VXLAN header is encapsulated inside of UDP, with a source that is calculated via a hash of inner packet fields (RFC recommendation).</a:t>
            </a:r>
          </a:p>
          <a:p>
            <a:endParaRPr lang="en-US" baseline="0" dirty="0" smtClean="0"/>
          </a:p>
          <a:p>
            <a:r>
              <a:rPr lang="en-US" baseline="0" dirty="0" smtClean="0"/>
              <a:t>Then, we just have a standard Ethernet/IP header. In our example, this would be a source of ESX1 with a destination of ESX2.</a:t>
            </a:r>
          </a:p>
          <a:p>
            <a:endParaRPr lang="en-US" baseline="0" dirty="0" smtClean="0"/>
          </a:p>
          <a:p>
            <a:r>
              <a:rPr lang="en-US" baseline="0" dirty="0" smtClean="0"/>
              <a:t>The packet is then forwarded from ESX1 to ESX2. ESX2 receives it and strips off the outer Ethernet/IP header as normal. It looks at the VXLAN VNI and sees that this is destined for a specific virtual network. It then places the traffic onto this virtual network.</a:t>
            </a:r>
            <a:endParaRPr lang="en-US" dirty="0"/>
          </a:p>
        </p:txBody>
      </p:sp>
      <p:sp>
        <p:nvSpPr>
          <p:cNvPr id="4" name="Slide Number Placeholder 3"/>
          <p:cNvSpPr>
            <a:spLocks noGrp="1"/>
          </p:cNvSpPr>
          <p:nvPr>
            <p:ph type="sldNum" sz="quarter" idx="10"/>
          </p:nvPr>
        </p:nvSpPr>
        <p:spPr/>
        <p:txBody>
          <a:bodyPr/>
          <a:lstStyle/>
          <a:p>
            <a:fld id="{83661592-7EA7-42AF-B3F3-0DE59B6509BE}" type="slidenum">
              <a:rPr lang="en-US" smtClean="0"/>
              <a:t>16</a:t>
            </a:fld>
            <a:endParaRPr lang="en-US"/>
          </a:p>
        </p:txBody>
      </p:sp>
    </p:spTree>
    <p:extLst>
      <p:ext uri="{BB962C8B-B14F-4D97-AF65-F5344CB8AC3E}">
        <p14:creationId xmlns:p14="http://schemas.microsoft.com/office/powerpoint/2010/main" val="348138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f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1"/>
            <a:ext cx="7766936" cy="1646302"/>
          </a:xfrm>
        </p:spPr>
        <p:txBody>
          <a:bodyPr/>
          <a:lstStyle/>
          <a:p>
            <a:r>
              <a:rPr lang="en-US" dirty="0" smtClean="0"/>
              <a:t>VMware Virtualized Networking</a:t>
            </a:r>
            <a:endParaRPr lang="en-US" dirty="0"/>
          </a:p>
        </p:txBody>
      </p:sp>
      <p:sp>
        <p:nvSpPr>
          <p:cNvPr id="3" name="Subtitle 2"/>
          <p:cNvSpPr>
            <a:spLocks noGrp="1"/>
          </p:cNvSpPr>
          <p:nvPr>
            <p:ph type="subTitle" idx="1"/>
          </p:nvPr>
        </p:nvSpPr>
        <p:spPr/>
        <p:txBody>
          <a:bodyPr>
            <a:normAutofit lnSpcReduction="10000"/>
          </a:bodyPr>
          <a:lstStyle/>
          <a:p>
            <a:r>
              <a:rPr lang="en-US" dirty="0" smtClean="0"/>
              <a:t>Anthony </a:t>
            </a:r>
            <a:r>
              <a:rPr lang="en-US" dirty="0" err="1" smtClean="0"/>
              <a:t>Critelli</a:t>
            </a:r>
            <a:endParaRPr lang="en-US" dirty="0" smtClean="0"/>
          </a:p>
          <a:p>
            <a:r>
              <a:rPr lang="en-US" dirty="0" smtClean="0"/>
              <a:t>10/24/2017</a:t>
            </a:r>
          </a:p>
          <a:p>
            <a:r>
              <a:rPr lang="en-US" dirty="0" smtClean="0"/>
              <a:t>RIT </a:t>
            </a:r>
            <a:r>
              <a:rPr lang="en-US" dirty="0" err="1" smtClean="0"/>
              <a:t>NextHop</a:t>
            </a:r>
            <a:endParaRPr lang="en-US" dirty="0"/>
          </a:p>
        </p:txBody>
      </p:sp>
    </p:spTree>
    <p:extLst>
      <p:ext uri="{BB962C8B-B14F-4D97-AF65-F5344CB8AC3E}">
        <p14:creationId xmlns:p14="http://schemas.microsoft.com/office/powerpoint/2010/main" val="220456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fulfill the developer’s request?</a:t>
            </a:r>
            <a:endParaRPr lang="en-US" dirty="0"/>
          </a:p>
        </p:txBody>
      </p:sp>
      <p:sp>
        <p:nvSpPr>
          <p:cNvPr id="4" name="Text Placeholder 3"/>
          <p:cNvSpPr>
            <a:spLocks noGrp="1"/>
          </p:cNvSpPr>
          <p:nvPr>
            <p:ph type="body" idx="1"/>
          </p:nvPr>
        </p:nvSpPr>
        <p:spPr/>
        <p:txBody>
          <a:bodyPr/>
          <a:lstStyle/>
          <a:p>
            <a:endParaRPr lang="en-US" dirty="0"/>
          </a:p>
        </p:txBody>
      </p:sp>
      <p:sp>
        <p:nvSpPr>
          <p:cNvPr id="5" name="Content Placeholder 4"/>
          <p:cNvSpPr>
            <a:spLocks noGrp="1"/>
          </p:cNvSpPr>
          <p:nvPr>
            <p:ph sz="half" idx="2"/>
          </p:nvPr>
        </p:nvSpPr>
        <p:spPr/>
        <p:txBody>
          <a:bodyPr>
            <a:normAutofit fontScale="92500" lnSpcReduction="10000"/>
          </a:bodyPr>
          <a:lstStyle/>
          <a:p>
            <a:pPr>
              <a:buFont typeface="+mj-lt"/>
              <a:buAutoNum type="arabicPeriod"/>
            </a:pPr>
            <a:r>
              <a:rPr lang="en-US" dirty="0" smtClean="0"/>
              <a:t>Ask the network team to add a VLAN</a:t>
            </a:r>
          </a:p>
          <a:p>
            <a:pPr lvl="1">
              <a:buFont typeface="+mj-lt"/>
              <a:buAutoNum type="arabicPeriod"/>
            </a:pPr>
            <a:r>
              <a:rPr lang="en-US" dirty="0" smtClean="0"/>
              <a:t>Must be added on each switch in network (never use VTP)</a:t>
            </a:r>
          </a:p>
          <a:p>
            <a:pPr lvl="1">
              <a:buFont typeface="+mj-lt"/>
              <a:buAutoNum type="arabicPeriod"/>
            </a:pPr>
            <a:r>
              <a:rPr lang="en-US" dirty="0" smtClean="0"/>
              <a:t>Must be added to uplinks</a:t>
            </a:r>
          </a:p>
          <a:p>
            <a:pPr>
              <a:buFont typeface="+mj-lt"/>
              <a:buAutoNum type="arabicPeriod"/>
            </a:pPr>
            <a:r>
              <a:rPr lang="en-US" dirty="0" smtClean="0"/>
              <a:t>Add a port group</a:t>
            </a:r>
          </a:p>
          <a:p>
            <a:pPr>
              <a:buFont typeface="+mj-lt"/>
              <a:buAutoNum type="arabicPeriod"/>
            </a:pPr>
            <a:r>
              <a:rPr lang="en-US" dirty="0" smtClean="0"/>
              <a:t>Add VMs to the correct port group</a:t>
            </a:r>
          </a:p>
          <a:p>
            <a:pPr>
              <a:buFont typeface="+mj-lt"/>
              <a:buAutoNum type="arabicPeriod"/>
            </a:pPr>
            <a:r>
              <a:rPr lang="en-US" dirty="0" smtClean="0"/>
              <a:t>Maybe re-architect the network if hosts are on different subnets</a:t>
            </a:r>
          </a:p>
          <a:p>
            <a:r>
              <a:rPr lang="en-US" dirty="0" smtClean="0"/>
              <a:t>This isn’t hard, but it’s also not dynamic and can result in errors</a:t>
            </a:r>
            <a:endParaRPr lang="en-US" dirty="0"/>
          </a:p>
        </p:txBody>
      </p:sp>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68334" y="2736850"/>
            <a:ext cx="3225445" cy="3305175"/>
          </a:xfrm>
        </p:spPr>
      </p:pic>
    </p:spTree>
    <p:extLst>
      <p:ext uri="{BB962C8B-B14F-4D97-AF65-F5344CB8AC3E}">
        <p14:creationId xmlns:p14="http://schemas.microsoft.com/office/powerpoint/2010/main" val="100229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 I want to fulfill the developer’s request?</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3280" y="3524963"/>
            <a:ext cx="2705478" cy="1152686"/>
          </a:xfrm>
        </p:spPr>
      </p:pic>
    </p:spTree>
    <p:extLst>
      <p:ext uri="{BB962C8B-B14F-4D97-AF65-F5344CB8AC3E}">
        <p14:creationId xmlns:p14="http://schemas.microsoft.com/office/powerpoint/2010/main" val="222915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technologies do we use?	</a:t>
            </a:r>
            <a:endParaRPr lang="en-US" dirty="0"/>
          </a:p>
        </p:txBody>
      </p:sp>
      <p:sp>
        <p:nvSpPr>
          <p:cNvPr id="5" name="Text Placeholder 4"/>
          <p:cNvSpPr>
            <a:spLocks noGrp="1"/>
          </p:cNvSpPr>
          <p:nvPr>
            <p:ph type="body" idx="1"/>
          </p:nvPr>
        </p:nvSpPr>
        <p:spPr/>
        <p:txBody>
          <a:bodyPr/>
          <a:lstStyle/>
          <a:p>
            <a:r>
              <a:rPr lang="en-US" dirty="0" smtClean="0"/>
              <a:t>This sounds cool, but how do we actually do it?</a:t>
            </a:r>
            <a:endParaRPr lang="en-US" dirty="0"/>
          </a:p>
        </p:txBody>
      </p:sp>
    </p:spTree>
    <p:extLst>
      <p:ext uri="{BB962C8B-B14F-4D97-AF65-F5344CB8AC3E}">
        <p14:creationId xmlns:p14="http://schemas.microsoft.com/office/powerpoint/2010/main" val="3399148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Overlay Networking</a:t>
            </a:r>
            <a:endParaRPr lang="en-US" dirty="0"/>
          </a:p>
        </p:txBody>
      </p:sp>
      <p:sp>
        <p:nvSpPr>
          <p:cNvPr id="5" name="Content Placeholder 4"/>
          <p:cNvSpPr>
            <a:spLocks noGrp="1"/>
          </p:cNvSpPr>
          <p:nvPr>
            <p:ph idx="1"/>
          </p:nvPr>
        </p:nvSpPr>
        <p:spPr/>
        <p:txBody>
          <a:bodyPr/>
          <a:lstStyle/>
          <a:p>
            <a:r>
              <a:rPr lang="en-US" dirty="0" smtClean="0"/>
              <a:t>Create a logical network between the hosts</a:t>
            </a:r>
          </a:p>
          <a:p>
            <a:pPr lvl="1"/>
            <a:r>
              <a:rPr lang="en-US" dirty="0" smtClean="0"/>
              <a:t>We don’t care about how the packets get between the hosts</a:t>
            </a:r>
          </a:p>
          <a:p>
            <a:pPr lvl="2"/>
            <a:r>
              <a:rPr lang="en-US" dirty="0" smtClean="0"/>
              <a:t>Well…Joel </a:t>
            </a:r>
            <a:r>
              <a:rPr lang="en-US" dirty="0" err="1" smtClean="0"/>
              <a:t>Spolsky’s</a:t>
            </a:r>
            <a:r>
              <a:rPr lang="en-US" dirty="0" smtClean="0"/>
              <a:t> Law of Leaky Abstractions still applies</a:t>
            </a:r>
          </a:p>
          <a:p>
            <a:r>
              <a:rPr lang="en-US" dirty="0" smtClean="0"/>
              <a:t>Hosts could be on different networks, in different datacenters, etc.</a:t>
            </a:r>
          </a:p>
          <a:p>
            <a:pPr lvl="1"/>
            <a:r>
              <a:rPr lang="en-US" dirty="0" smtClean="0"/>
              <a:t>As long as they can talk, their virtual switches can talk</a:t>
            </a:r>
          </a:p>
          <a:p>
            <a:r>
              <a:rPr lang="en-US" dirty="0" smtClean="0"/>
              <a:t>We need some kind of header/protocol to handle this</a:t>
            </a:r>
            <a:endParaRPr lang="en-US" dirty="0"/>
          </a:p>
        </p:txBody>
      </p:sp>
    </p:spTree>
    <p:extLst>
      <p:ext uri="{BB962C8B-B14F-4D97-AF65-F5344CB8AC3E}">
        <p14:creationId xmlns:p14="http://schemas.microsoft.com/office/powerpoint/2010/main" val="186490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Overlays</a:t>
            </a:r>
            <a:endParaRPr lang="en-US" dirty="0"/>
          </a:p>
        </p:txBody>
      </p:sp>
      <p:sp>
        <p:nvSpPr>
          <p:cNvPr id="3" name="Content Placeholder 2"/>
          <p:cNvSpPr>
            <a:spLocks noGrp="1"/>
          </p:cNvSpPr>
          <p:nvPr>
            <p:ph sz="half" idx="1"/>
          </p:nvPr>
        </p:nvSpPr>
        <p:spPr/>
        <p:txBody>
          <a:bodyPr/>
          <a:lstStyle/>
          <a:p>
            <a:r>
              <a:rPr lang="en-US" dirty="0" smtClean="0"/>
              <a:t>This can sometimes be hard to wrap our head around</a:t>
            </a:r>
          </a:p>
          <a:p>
            <a:r>
              <a:rPr lang="en-US" dirty="0" smtClean="0"/>
              <a:t>Simple example: VPN</a:t>
            </a:r>
          </a:p>
          <a:p>
            <a:r>
              <a:rPr lang="en-US" dirty="0" smtClean="0"/>
              <a:t>PC1 and PC2 have no idea of the routers/network in between</a:t>
            </a:r>
          </a:p>
          <a:p>
            <a:pPr lvl="1"/>
            <a:r>
              <a:rPr lang="en-US" dirty="0" smtClean="0"/>
              <a:t>They just think they’re on one logical network segment: 10.1.1.0/24</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438101"/>
            <a:ext cx="4184650" cy="3326411"/>
          </a:xfrm>
        </p:spPr>
      </p:pic>
    </p:spTree>
    <p:extLst>
      <p:ext uri="{BB962C8B-B14F-4D97-AF65-F5344CB8AC3E}">
        <p14:creationId xmlns:p14="http://schemas.microsoft.com/office/powerpoint/2010/main" val="181324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VXLAN</a:t>
            </a:r>
            <a:endParaRPr lang="en-US" dirty="0"/>
          </a:p>
        </p:txBody>
      </p:sp>
      <p:sp>
        <p:nvSpPr>
          <p:cNvPr id="6" name="Content Placeholder 5"/>
          <p:cNvSpPr>
            <a:spLocks noGrp="1"/>
          </p:cNvSpPr>
          <p:nvPr>
            <p:ph sz="half" idx="1"/>
          </p:nvPr>
        </p:nvSpPr>
        <p:spPr/>
        <p:txBody>
          <a:bodyPr/>
          <a:lstStyle/>
          <a:p>
            <a:r>
              <a:rPr lang="en-US" dirty="0" smtClean="0"/>
              <a:t>Virtual </a:t>
            </a:r>
            <a:r>
              <a:rPr lang="en-US" dirty="0" err="1" smtClean="0"/>
              <a:t>eXtensible</a:t>
            </a:r>
            <a:r>
              <a:rPr lang="en-US" dirty="0" smtClean="0"/>
              <a:t> LAN</a:t>
            </a:r>
          </a:p>
          <a:p>
            <a:r>
              <a:rPr lang="en-US" dirty="0" smtClean="0"/>
              <a:t>RFC 7348</a:t>
            </a:r>
          </a:p>
          <a:p>
            <a:r>
              <a:rPr lang="en-US" dirty="0" smtClean="0"/>
              <a:t>Really, it’s pretty simple:</a:t>
            </a:r>
          </a:p>
          <a:p>
            <a:pPr lvl="1"/>
            <a:r>
              <a:rPr lang="en-US" dirty="0" smtClean="0"/>
              <a:t>Create a virtual network with an ID (VXLAN Network Identifier/VNI)</a:t>
            </a:r>
          </a:p>
          <a:p>
            <a:pPr lvl="1"/>
            <a:r>
              <a:rPr lang="en-US" dirty="0" smtClean="0"/>
              <a:t>Add a header with that ID</a:t>
            </a:r>
          </a:p>
          <a:p>
            <a:pPr lvl="1"/>
            <a:r>
              <a:rPr lang="en-US" dirty="0" smtClean="0"/>
              <a:t>Send the encapsulated traffic between hosts (VXLAN Tunnel Endpoint/VTEP)</a:t>
            </a:r>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1369" y="838544"/>
            <a:ext cx="3700722" cy="5203482"/>
          </a:xfrm>
        </p:spPr>
      </p:pic>
    </p:spTree>
    <p:extLst>
      <p:ext uri="{BB962C8B-B14F-4D97-AF65-F5344CB8AC3E}">
        <p14:creationId xmlns:p14="http://schemas.microsoft.com/office/powerpoint/2010/main" val="578791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What does the packet look like?</a:t>
            </a:r>
            <a:endParaRPr lang="en-US" dirty="0"/>
          </a:p>
        </p:txBody>
      </p:sp>
      <p:sp>
        <p:nvSpPr>
          <p:cNvPr id="23" name="Footer Placeholder 22"/>
          <p:cNvSpPr>
            <a:spLocks noGrp="1"/>
          </p:cNvSpPr>
          <p:nvPr>
            <p:ph type="ftr" sz="quarter" idx="11"/>
          </p:nvPr>
        </p:nvSpPr>
        <p:spPr/>
        <p:txBody>
          <a:bodyPr/>
          <a:lstStyle/>
          <a:p>
            <a:r>
              <a:rPr lang="en-US" smtClean="0"/>
              <a:t>Source: VMware NSX for vSphere (NSX) Network Virtualization Design Guide</a:t>
            </a:r>
            <a:endParaRPr lang="en-US" dirty="0"/>
          </a:p>
        </p:txBody>
      </p:sp>
      <p:pic>
        <p:nvPicPr>
          <p:cNvPr id="26" name="Content Placeholder 2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6442" y="2615277"/>
            <a:ext cx="4999153" cy="2972058"/>
          </a:xfrm>
        </p:spPr>
      </p:pic>
    </p:spTree>
    <p:extLst>
      <p:ext uri="{BB962C8B-B14F-4D97-AF65-F5344CB8AC3E}">
        <p14:creationId xmlns:p14="http://schemas.microsoft.com/office/powerpoint/2010/main" val="268861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old to new</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5491" y="2160588"/>
            <a:ext cx="3787806" cy="3881437"/>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00373" y="2160588"/>
            <a:ext cx="3962953" cy="2838846"/>
          </a:xfrm>
        </p:spPr>
      </p:pic>
      <p:cxnSp>
        <p:nvCxnSpPr>
          <p:cNvPr id="8" name="Straight Connector 7"/>
          <p:cNvCxnSpPr/>
          <p:nvPr/>
        </p:nvCxnSpPr>
        <p:spPr>
          <a:xfrm>
            <a:off x="4871258" y="1930400"/>
            <a:ext cx="0" cy="4927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6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considerations</a:t>
            </a:r>
            <a:endParaRPr lang="en-US" dirty="0"/>
          </a:p>
        </p:txBody>
      </p:sp>
      <p:sp>
        <p:nvSpPr>
          <p:cNvPr id="3" name="Content Placeholder 2"/>
          <p:cNvSpPr>
            <a:spLocks noGrp="1"/>
          </p:cNvSpPr>
          <p:nvPr>
            <p:ph idx="1"/>
          </p:nvPr>
        </p:nvSpPr>
        <p:spPr/>
        <p:txBody>
          <a:bodyPr/>
          <a:lstStyle/>
          <a:p>
            <a:r>
              <a:rPr lang="en-US" dirty="0" smtClean="0"/>
              <a:t>New headers = larger packets</a:t>
            </a:r>
          </a:p>
          <a:p>
            <a:pPr lvl="1"/>
            <a:r>
              <a:rPr lang="en-US" dirty="0" smtClean="0"/>
              <a:t>MTU concerns</a:t>
            </a:r>
          </a:p>
          <a:p>
            <a:r>
              <a:rPr lang="en-US" dirty="0" smtClean="0"/>
              <a:t>How do we handle ARP/broadcast/multicast traffic</a:t>
            </a:r>
          </a:p>
          <a:p>
            <a:pPr lvl="1"/>
            <a:r>
              <a:rPr lang="en-US" dirty="0" smtClean="0"/>
              <a:t>Different implementations do different things</a:t>
            </a:r>
          </a:p>
          <a:p>
            <a:pPr lvl="1"/>
            <a:r>
              <a:rPr lang="en-US" dirty="0" smtClean="0"/>
              <a:t>We could use a logically central controller</a:t>
            </a:r>
          </a:p>
          <a:p>
            <a:pPr lvl="2"/>
            <a:r>
              <a:rPr lang="en-US" dirty="0" smtClean="0"/>
              <a:t>Intercept ARP requests and provide responses</a:t>
            </a:r>
          </a:p>
          <a:p>
            <a:pPr lvl="1"/>
            <a:r>
              <a:rPr lang="en-US" dirty="0" smtClean="0"/>
              <a:t>We could use multicast: send traffic out to all VTEPs with guests in the associated logical network</a:t>
            </a:r>
          </a:p>
          <a:p>
            <a:r>
              <a:rPr lang="en-US" dirty="0" smtClean="0"/>
              <a:t>Many vendors are doing different things that incorporate VXLAN in some way</a:t>
            </a:r>
            <a:endParaRPr lang="en-US" dirty="0"/>
          </a:p>
        </p:txBody>
      </p:sp>
    </p:spTree>
    <p:extLst>
      <p:ext uri="{BB962C8B-B14F-4D97-AF65-F5344CB8AC3E}">
        <p14:creationId xmlns:p14="http://schemas.microsoft.com/office/powerpoint/2010/main" val="71953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VMware</a:t>
            </a:r>
            <a:endParaRPr lang="en-US" dirty="0"/>
          </a:p>
        </p:txBody>
      </p:sp>
      <p:sp>
        <p:nvSpPr>
          <p:cNvPr id="9" name="Text Placeholder 8"/>
          <p:cNvSpPr>
            <a:spLocks noGrp="1"/>
          </p:cNvSpPr>
          <p:nvPr>
            <p:ph type="body" idx="1"/>
          </p:nvPr>
        </p:nvSpPr>
        <p:spPr/>
        <p:txBody>
          <a:bodyPr/>
          <a:lstStyle/>
          <a:p>
            <a:r>
              <a:rPr lang="en-US" dirty="0" smtClean="0"/>
              <a:t>What are they doing?</a:t>
            </a:r>
            <a:endParaRPr lang="en-US" dirty="0"/>
          </a:p>
        </p:txBody>
      </p:sp>
    </p:spTree>
    <p:extLst>
      <p:ext uri="{BB962C8B-B14F-4D97-AF65-F5344CB8AC3E}">
        <p14:creationId xmlns:p14="http://schemas.microsoft.com/office/powerpoint/2010/main" val="28257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Agenda/Goals</a:t>
            </a:r>
            <a:endParaRPr lang="en-US" dirty="0"/>
          </a:p>
        </p:txBody>
      </p:sp>
      <p:sp>
        <p:nvSpPr>
          <p:cNvPr id="5" name="Content Placeholder 4"/>
          <p:cNvSpPr>
            <a:spLocks noGrp="1"/>
          </p:cNvSpPr>
          <p:nvPr>
            <p:ph idx="1"/>
          </p:nvPr>
        </p:nvSpPr>
        <p:spPr/>
        <p:txBody>
          <a:bodyPr/>
          <a:lstStyle/>
          <a:p>
            <a:r>
              <a:rPr lang="en-US" dirty="0" smtClean="0"/>
              <a:t>Discuss some of the networking challenges in a modern virtual environment</a:t>
            </a:r>
          </a:p>
          <a:p>
            <a:r>
              <a:rPr lang="en-US" dirty="0" smtClean="0"/>
              <a:t>Introduce generalized solutions</a:t>
            </a:r>
          </a:p>
          <a:p>
            <a:r>
              <a:rPr lang="en-US" dirty="0" smtClean="0"/>
              <a:t>Provide an overview of what VMware is doing</a:t>
            </a:r>
          </a:p>
          <a:p>
            <a:pPr lvl="1"/>
            <a:r>
              <a:rPr lang="en-US" dirty="0" smtClean="0"/>
              <a:t>Hopefully get everyone interested</a:t>
            </a:r>
            <a:endParaRPr lang="en-US" dirty="0"/>
          </a:p>
        </p:txBody>
      </p:sp>
    </p:spTree>
    <p:extLst>
      <p:ext uri="{BB962C8B-B14F-4D97-AF65-F5344CB8AC3E}">
        <p14:creationId xmlns:p14="http://schemas.microsoft.com/office/powerpoint/2010/main" val="181197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NSX</a:t>
            </a:r>
            <a:endParaRPr lang="en-US" dirty="0"/>
          </a:p>
        </p:txBody>
      </p:sp>
      <p:sp>
        <p:nvSpPr>
          <p:cNvPr id="5" name="Content Placeholder 4"/>
          <p:cNvSpPr>
            <a:spLocks noGrp="1"/>
          </p:cNvSpPr>
          <p:nvPr>
            <p:ph idx="1"/>
          </p:nvPr>
        </p:nvSpPr>
        <p:spPr/>
        <p:txBody>
          <a:bodyPr/>
          <a:lstStyle/>
          <a:p>
            <a:r>
              <a:rPr lang="en-US" dirty="0" smtClean="0"/>
              <a:t>NSX is VMware‘s network virtualization solution</a:t>
            </a:r>
          </a:p>
          <a:p>
            <a:r>
              <a:rPr lang="en-US" dirty="0" smtClean="0"/>
              <a:t>Tons of different components</a:t>
            </a:r>
          </a:p>
          <a:p>
            <a:pPr lvl="1"/>
            <a:r>
              <a:rPr lang="en-US" dirty="0" smtClean="0"/>
              <a:t>More on that in a second</a:t>
            </a:r>
          </a:p>
          <a:p>
            <a:r>
              <a:rPr lang="en-US" dirty="0" smtClean="0"/>
              <a:t>Integration with </a:t>
            </a:r>
            <a:r>
              <a:rPr lang="en-US" dirty="0" err="1" smtClean="0"/>
              <a:t>vCenter</a:t>
            </a:r>
            <a:endParaRPr lang="en-US" dirty="0" smtClean="0"/>
          </a:p>
          <a:p>
            <a:r>
              <a:rPr lang="en-US" dirty="0" smtClean="0"/>
              <a:t>NSX-T and NSX-V</a:t>
            </a:r>
          </a:p>
          <a:p>
            <a:pPr lvl="1"/>
            <a:r>
              <a:rPr lang="en-US" dirty="0" smtClean="0"/>
              <a:t>NSX-V is for use with </a:t>
            </a:r>
            <a:r>
              <a:rPr lang="en-US" dirty="0" err="1" smtClean="0"/>
              <a:t>vCenter</a:t>
            </a:r>
            <a:r>
              <a:rPr lang="en-US" dirty="0" smtClean="0"/>
              <a:t>, and is the classical way of doing NSX</a:t>
            </a:r>
          </a:p>
          <a:p>
            <a:pPr lvl="1"/>
            <a:r>
              <a:rPr lang="en-US" dirty="0" smtClean="0"/>
              <a:t>NSX-T is very new (announced officially at </a:t>
            </a:r>
            <a:r>
              <a:rPr lang="en-US" dirty="0" err="1" smtClean="0"/>
              <a:t>VMworld</a:t>
            </a:r>
            <a:r>
              <a:rPr lang="en-US" dirty="0" smtClean="0"/>
              <a:t> 2017) and is multi-cloud</a:t>
            </a:r>
          </a:p>
          <a:p>
            <a:pPr lvl="2"/>
            <a:r>
              <a:rPr lang="en-US" dirty="0" smtClean="0"/>
              <a:t>Control your network for AWS, on-</a:t>
            </a:r>
            <a:r>
              <a:rPr lang="en-US" dirty="0" err="1" smtClean="0"/>
              <a:t>prem</a:t>
            </a:r>
            <a:r>
              <a:rPr lang="en-US" dirty="0" smtClean="0"/>
              <a:t>, etc. all from one central management plane</a:t>
            </a:r>
          </a:p>
          <a:p>
            <a:pPr lvl="1"/>
            <a:r>
              <a:rPr lang="en-US" dirty="0" smtClean="0"/>
              <a:t>This discussion will focus on NSX-V</a:t>
            </a:r>
            <a:endParaRPr lang="en-US" dirty="0"/>
          </a:p>
        </p:txBody>
      </p:sp>
    </p:spTree>
    <p:extLst>
      <p:ext uri="{BB962C8B-B14F-4D97-AF65-F5344CB8AC3E}">
        <p14:creationId xmlns:p14="http://schemas.microsoft.com/office/powerpoint/2010/main" val="4065110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 there’s a lot of them</a:t>
            </a:r>
            <a:endParaRPr lang="en-US" dirty="0"/>
          </a:p>
        </p:txBody>
      </p:sp>
      <p:sp>
        <p:nvSpPr>
          <p:cNvPr id="4" name="Content Placeholder 3"/>
          <p:cNvSpPr>
            <a:spLocks noGrp="1"/>
          </p:cNvSpPr>
          <p:nvPr>
            <p:ph idx="1"/>
          </p:nvPr>
        </p:nvSpPr>
        <p:spPr/>
        <p:txBody>
          <a:bodyPr>
            <a:normAutofit fontScale="92500"/>
          </a:bodyPr>
          <a:lstStyle/>
          <a:p>
            <a:r>
              <a:rPr lang="en-US" dirty="0" smtClean="0"/>
              <a:t>Distributed Firewall</a:t>
            </a:r>
          </a:p>
          <a:p>
            <a:pPr lvl="1"/>
            <a:r>
              <a:rPr lang="en-US" dirty="0" err="1" smtClean="0"/>
              <a:t>Microsegmentation</a:t>
            </a:r>
            <a:endParaRPr lang="en-US" dirty="0" smtClean="0"/>
          </a:p>
          <a:p>
            <a:r>
              <a:rPr lang="en-US" dirty="0" smtClean="0"/>
              <a:t>Logical switch</a:t>
            </a:r>
          </a:p>
          <a:p>
            <a:pPr lvl="1"/>
            <a:r>
              <a:rPr lang="en-US" dirty="0" smtClean="0"/>
              <a:t>VXLAN and logical network segmentation</a:t>
            </a:r>
          </a:p>
          <a:p>
            <a:r>
              <a:rPr lang="en-US" dirty="0" smtClean="0"/>
              <a:t>Distributed Logical Router</a:t>
            </a:r>
          </a:p>
          <a:p>
            <a:pPr lvl="1"/>
            <a:r>
              <a:rPr lang="en-US" dirty="0" smtClean="0"/>
              <a:t>A logical router that can span across all of your VMware hosts</a:t>
            </a:r>
          </a:p>
          <a:p>
            <a:pPr lvl="2"/>
            <a:r>
              <a:rPr lang="en-US" dirty="0" smtClean="0"/>
              <a:t>Solves traffic </a:t>
            </a:r>
            <a:r>
              <a:rPr lang="en-US" dirty="0" err="1" smtClean="0"/>
              <a:t>hairpinning</a:t>
            </a:r>
            <a:r>
              <a:rPr lang="en-US" dirty="0" smtClean="0"/>
              <a:t> – routed traffic between two VMs on the same host never leaves the host</a:t>
            </a:r>
          </a:p>
          <a:p>
            <a:pPr lvl="1"/>
            <a:r>
              <a:rPr lang="en-US" dirty="0" smtClean="0"/>
              <a:t>Traditional routing protocols to peer your VMware environment with the outside world</a:t>
            </a:r>
          </a:p>
          <a:p>
            <a:r>
              <a:rPr lang="en-US" dirty="0" smtClean="0"/>
              <a:t>NSX Edge</a:t>
            </a:r>
          </a:p>
          <a:p>
            <a:pPr lvl="1"/>
            <a:r>
              <a:rPr lang="en-US" dirty="0" smtClean="0"/>
              <a:t>Load balancing, VPN services, NAT, DHCP, etc.</a:t>
            </a:r>
          </a:p>
        </p:txBody>
      </p:sp>
    </p:spTree>
    <p:extLst>
      <p:ext uri="{BB962C8B-B14F-4D97-AF65-F5344CB8AC3E}">
        <p14:creationId xmlns:p14="http://schemas.microsoft.com/office/powerpoint/2010/main" val="169778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Distributed Firewall (DFW)</a:t>
            </a:r>
            <a:endParaRPr lang="en-US" dirty="0"/>
          </a:p>
        </p:txBody>
      </p:sp>
      <p:sp>
        <p:nvSpPr>
          <p:cNvPr id="3" name="Content Placeholder 2"/>
          <p:cNvSpPr>
            <a:spLocks noGrp="1"/>
          </p:cNvSpPr>
          <p:nvPr>
            <p:ph idx="1"/>
          </p:nvPr>
        </p:nvSpPr>
        <p:spPr/>
        <p:txBody>
          <a:bodyPr>
            <a:normAutofit lnSpcReduction="10000"/>
          </a:bodyPr>
          <a:lstStyle/>
          <a:p>
            <a:r>
              <a:rPr lang="en-US" dirty="0"/>
              <a:t>A bit of a gateway drug into NSX</a:t>
            </a:r>
          </a:p>
          <a:p>
            <a:r>
              <a:rPr lang="en-US" dirty="0"/>
              <a:t>Single place to control firewall rules that take effect at the hypervisor level before the virtual </a:t>
            </a:r>
            <a:r>
              <a:rPr lang="en-US" dirty="0" smtClean="0"/>
              <a:t>NIC</a:t>
            </a:r>
          </a:p>
          <a:p>
            <a:pPr lvl="1"/>
            <a:r>
              <a:rPr lang="en-US" dirty="0" smtClean="0"/>
              <a:t>Can cut out the host firewall</a:t>
            </a:r>
            <a:endParaRPr lang="en-US" dirty="0"/>
          </a:p>
          <a:p>
            <a:r>
              <a:rPr lang="en-US" dirty="0"/>
              <a:t>Can dynamically control VM-to-VM </a:t>
            </a:r>
            <a:r>
              <a:rPr lang="en-US" dirty="0" smtClean="0"/>
              <a:t>communication</a:t>
            </a:r>
          </a:p>
          <a:p>
            <a:pPr lvl="1"/>
            <a:r>
              <a:rPr lang="en-US" dirty="0" smtClean="0"/>
              <a:t>Even on the same network!</a:t>
            </a:r>
          </a:p>
          <a:p>
            <a:pPr lvl="2"/>
            <a:r>
              <a:rPr lang="en-US" dirty="0" smtClean="0"/>
              <a:t>No need to draw security boundaries on subnet boundaries</a:t>
            </a:r>
          </a:p>
          <a:p>
            <a:pPr lvl="1"/>
            <a:r>
              <a:rPr lang="en-US" dirty="0" smtClean="0"/>
              <a:t>Automatically place VMs into groups based on criteria and apply policy</a:t>
            </a:r>
          </a:p>
          <a:p>
            <a:r>
              <a:rPr lang="en-US" dirty="0" err="1" smtClean="0"/>
              <a:t>Microsegmentation</a:t>
            </a:r>
            <a:endParaRPr lang="en-US" dirty="0" smtClean="0"/>
          </a:p>
          <a:p>
            <a:pPr lvl="1"/>
            <a:r>
              <a:rPr lang="en-US" dirty="0" smtClean="0"/>
              <a:t>Very granular policies about what types of communication are allowed</a:t>
            </a:r>
          </a:p>
          <a:p>
            <a:r>
              <a:rPr lang="en-US" dirty="0" smtClean="0"/>
              <a:t>Third-party integrations</a:t>
            </a:r>
            <a:endParaRPr lang="en-US" dirty="0"/>
          </a:p>
          <a:p>
            <a:endParaRPr lang="en-US" dirty="0"/>
          </a:p>
        </p:txBody>
      </p:sp>
    </p:spTree>
    <p:extLst>
      <p:ext uri="{BB962C8B-B14F-4D97-AF65-F5344CB8AC3E}">
        <p14:creationId xmlns:p14="http://schemas.microsoft.com/office/powerpoint/2010/main" val="3681964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DFW</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18" y="2363796"/>
            <a:ext cx="3246401" cy="3475021"/>
          </a:xfrm>
        </p:spPr>
      </p:pic>
      <p:sp>
        <p:nvSpPr>
          <p:cNvPr id="7" name="Footer Placeholder 6"/>
          <p:cNvSpPr>
            <a:spLocks noGrp="1"/>
          </p:cNvSpPr>
          <p:nvPr>
            <p:ph type="ftr" sz="quarter" idx="11"/>
          </p:nvPr>
        </p:nvSpPr>
        <p:spPr/>
        <p:txBody>
          <a:bodyPr/>
          <a:lstStyle/>
          <a:p>
            <a:r>
              <a:rPr lang="en-US" dirty="0" smtClean="0"/>
              <a:t>Source: VMware NSX for vSphere (NSX) Network Virtualization Design Guide</a:t>
            </a:r>
            <a:endParaRPr lang="en-US" dirty="0"/>
          </a:p>
        </p:txBody>
      </p:sp>
    </p:spTree>
    <p:extLst>
      <p:ext uri="{BB962C8B-B14F-4D97-AF65-F5344CB8AC3E}">
        <p14:creationId xmlns:p14="http://schemas.microsoft.com/office/powerpoint/2010/main" val="21197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Switch</a:t>
            </a:r>
            <a:endParaRPr lang="en-US" dirty="0"/>
          </a:p>
        </p:txBody>
      </p:sp>
      <p:sp>
        <p:nvSpPr>
          <p:cNvPr id="3" name="Content Placeholder 2"/>
          <p:cNvSpPr>
            <a:spLocks noGrp="1"/>
          </p:cNvSpPr>
          <p:nvPr>
            <p:ph idx="1"/>
          </p:nvPr>
        </p:nvSpPr>
        <p:spPr/>
        <p:txBody>
          <a:bodyPr/>
          <a:lstStyle/>
          <a:p>
            <a:r>
              <a:rPr lang="en-US" dirty="0" smtClean="0"/>
              <a:t>Quickly and easily deploy a layer 2 network across our VMware environment</a:t>
            </a:r>
          </a:p>
          <a:p>
            <a:r>
              <a:rPr lang="en-US" dirty="0" smtClean="0"/>
              <a:t>No need to modify underlying VLANs or physical network</a:t>
            </a:r>
          </a:p>
          <a:p>
            <a:r>
              <a:rPr lang="en-US" dirty="0" smtClean="0"/>
              <a:t>VXLAN-based overlay</a:t>
            </a:r>
          </a:p>
          <a:p>
            <a:r>
              <a:rPr lang="en-US" dirty="0" smtClean="0"/>
              <a:t>Using logical switches and routers, we can deploy a fully isolated multi-subnet network across our VMware environment without ever touching a switch or physical router</a:t>
            </a:r>
          </a:p>
          <a:p>
            <a:pPr lvl="1"/>
            <a:r>
              <a:rPr lang="en-US" dirty="0" smtClean="0"/>
              <a:t>And all of this has an API, so we can do it programmatically and through our automation tools</a:t>
            </a:r>
          </a:p>
          <a:p>
            <a:endParaRPr lang="en-US" dirty="0"/>
          </a:p>
        </p:txBody>
      </p:sp>
    </p:spTree>
    <p:extLst>
      <p:ext uri="{BB962C8B-B14F-4D97-AF65-F5344CB8AC3E}">
        <p14:creationId xmlns:p14="http://schemas.microsoft.com/office/powerpoint/2010/main" val="4244282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Logical Router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Solves traffic </a:t>
            </a:r>
            <a:r>
              <a:rPr lang="en-US" dirty="0" err="1" smtClean="0"/>
              <a:t>hairpinning</a:t>
            </a:r>
            <a:endParaRPr lang="en-US" dirty="0" smtClean="0"/>
          </a:p>
          <a:p>
            <a:pPr lvl="1"/>
            <a:r>
              <a:rPr lang="en-US" dirty="0" smtClean="0"/>
              <a:t>Consider how inter-VM traffic for </a:t>
            </a:r>
            <a:r>
              <a:rPr lang="en-US" u="sng" dirty="0" smtClean="0"/>
              <a:t>different subnets</a:t>
            </a:r>
            <a:r>
              <a:rPr lang="en-US" dirty="0" smtClean="0"/>
              <a:t> on the </a:t>
            </a:r>
            <a:r>
              <a:rPr lang="en-US" u="sng" dirty="0" smtClean="0"/>
              <a:t>same host</a:t>
            </a:r>
            <a:r>
              <a:rPr lang="en-US" dirty="0" smtClean="0"/>
              <a:t> routes</a:t>
            </a:r>
          </a:p>
          <a:p>
            <a:pPr lvl="2"/>
            <a:r>
              <a:rPr lang="en-US" dirty="0" smtClean="0"/>
              <a:t>Traffic must go out to an external router and come back into the same host</a:t>
            </a:r>
          </a:p>
          <a:p>
            <a:pPr lvl="2"/>
            <a:r>
              <a:rPr lang="en-US" dirty="0" smtClean="0"/>
              <a:t>Wasteful – why does traffic on the same physical host need to leave the host?</a:t>
            </a:r>
          </a:p>
          <a:p>
            <a:pPr lvl="1"/>
            <a:r>
              <a:rPr lang="en-US" dirty="0" smtClean="0"/>
              <a:t>Distributed router places a data plane on each host, so this traffic is routed logically</a:t>
            </a:r>
          </a:p>
          <a:p>
            <a:r>
              <a:rPr lang="en-US" dirty="0" smtClean="0"/>
              <a:t>Outside connectivity</a:t>
            </a:r>
          </a:p>
          <a:p>
            <a:pPr lvl="1"/>
            <a:r>
              <a:rPr lang="en-US" dirty="0" smtClean="0"/>
              <a:t>Connect via OSPF or BGP</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635231"/>
            <a:ext cx="4184650" cy="2932150"/>
          </a:xfrm>
        </p:spPr>
      </p:pic>
      <p:sp>
        <p:nvSpPr>
          <p:cNvPr id="7" name="TextBox 6"/>
          <p:cNvSpPr txBox="1"/>
          <p:nvPr/>
        </p:nvSpPr>
        <p:spPr>
          <a:xfrm>
            <a:off x="5162204" y="5672029"/>
            <a:ext cx="1672509" cy="369332"/>
          </a:xfrm>
          <a:prstGeom prst="rect">
            <a:avLst/>
          </a:prstGeom>
          <a:noFill/>
        </p:spPr>
        <p:txBody>
          <a:bodyPr wrap="none" rtlCol="0">
            <a:spAutoFit/>
          </a:bodyPr>
          <a:lstStyle/>
          <a:p>
            <a:r>
              <a:rPr lang="en-US" dirty="0" smtClean="0"/>
              <a:t>Traffic Hairpin</a:t>
            </a:r>
            <a:endParaRPr lang="en-US" dirty="0"/>
          </a:p>
        </p:txBody>
      </p:sp>
    </p:spTree>
    <p:extLst>
      <p:ext uri="{BB962C8B-B14F-4D97-AF65-F5344CB8AC3E}">
        <p14:creationId xmlns:p14="http://schemas.microsoft.com/office/powerpoint/2010/main" val="2299292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3030" y="2504778"/>
            <a:ext cx="5745978" cy="3193057"/>
          </a:xfrm>
        </p:spPr>
      </p:pic>
      <p:sp>
        <p:nvSpPr>
          <p:cNvPr id="7" name="Footer Placeholder 6"/>
          <p:cNvSpPr>
            <a:spLocks noGrp="1"/>
          </p:cNvSpPr>
          <p:nvPr>
            <p:ph type="ftr" sz="quarter" idx="11"/>
          </p:nvPr>
        </p:nvSpPr>
        <p:spPr/>
        <p:txBody>
          <a:bodyPr/>
          <a:lstStyle/>
          <a:p>
            <a:r>
              <a:rPr lang="en-US" smtClean="0"/>
              <a:t>Source: VMware NSX for vSphere (NSX) Network Virtualization Design Guide</a:t>
            </a:r>
            <a:endParaRPr lang="en-US" dirty="0"/>
          </a:p>
        </p:txBody>
      </p:sp>
    </p:spTree>
    <p:extLst>
      <p:ext uri="{BB962C8B-B14F-4D97-AF65-F5344CB8AC3E}">
        <p14:creationId xmlns:p14="http://schemas.microsoft.com/office/powerpoint/2010/main" val="187240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normAutofit/>
          </a:bodyPr>
          <a:lstStyle/>
          <a:p>
            <a:r>
              <a:rPr lang="en-US" dirty="0" smtClean="0"/>
              <a:t>Like any network architecture, we have:</a:t>
            </a:r>
          </a:p>
          <a:p>
            <a:pPr lvl="1"/>
            <a:r>
              <a:rPr lang="en-US" dirty="0" smtClean="0"/>
              <a:t>Management plane</a:t>
            </a:r>
          </a:p>
          <a:p>
            <a:pPr lvl="1"/>
            <a:r>
              <a:rPr lang="en-US" dirty="0" smtClean="0"/>
              <a:t>Control plane</a:t>
            </a:r>
          </a:p>
          <a:p>
            <a:pPr lvl="1"/>
            <a:r>
              <a:rPr lang="en-US" dirty="0" smtClean="0"/>
              <a:t>Data plane</a:t>
            </a:r>
          </a:p>
        </p:txBody>
      </p:sp>
    </p:spTree>
    <p:extLst>
      <p:ext uri="{BB962C8B-B14F-4D97-AF65-F5344CB8AC3E}">
        <p14:creationId xmlns:p14="http://schemas.microsoft.com/office/powerpoint/2010/main" val="2693054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Plane</a:t>
            </a:r>
            <a:endParaRPr lang="en-US" dirty="0"/>
          </a:p>
        </p:txBody>
      </p:sp>
      <p:sp>
        <p:nvSpPr>
          <p:cNvPr id="3" name="Content Placeholder 2"/>
          <p:cNvSpPr>
            <a:spLocks noGrp="1"/>
          </p:cNvSpPr>
          <p:nvPr>
            <p:ph idx="1"/>
          </p:nvPr>
        </p:nvSpPr>
        <p:spPr/>
        <p:txBody>
          <a:bodyPr/>
          <a:lstStyle/>
          <a:p>
            <a:r>
              <a:rPr lang="en-US" dirty="0" smtClean="0"/>
              <a:t>NSX </a:t>
            </a:r>
            <a:r>
              <a:rPr lang="en-US" dirty="0"/>
              <a:t>manager</a:t>
            </a:r>
          </a:p>
          <a:p>
            <a:r>
              <a:rPr lang="en-US" dirty="0"/>
              <a:t>Deployed as an OVA</a:t>
            </a:r>
          </a:p>
          <a:p>
            <a:r>
              <a:rPr lang="en-US" dirty="0"/>
              <a:t>Tightly coupled with </a:t>
            </a:r>
            <a:r>
              <a:rPr lang="en-US" dirty="0" err="1"/>
              <a:t>vCenter</a:t>
            </a:r>
            <a:r>
              <a:rPr lang="en-US" dirty="0"/>
              <a:t> server</a:t>
            </a:r>
          </a:p>
          <a:p>
            <a:pPr lvl="1"/>
            <a:r>
              <a:rPr lang="en-US" dirty="0"/>
              <a:t>Bind NSX manager to </a:t>
            </a:r>
            <a:r>
              <a:rPr lang="en-US" dirty="0" err="1"/>
              <a:t>vCenter</a:t>
            </a:r>
            <a:r>
              <a:rPr lang="en-US" dirty="0"/>
              <a:t> server after initial setup</a:t>
            </a:r>
          </a:p>
          <a:p>
            <a:pPr lvl="1"/>
            <a:r>
              <a:rPr lang="en-US" dirty="0"/>
              <a:t>Most actual network configuration is done in </a:t>
            </a:r>
            <a:r>
              <a:rPr lang="en-US" dirty="0" err="1"/>
              <a:t>vCenter</a:t>
            </a:r>
            <a:endParaRPr lang="en-US" dirty="0"/>
          </a:p>
          <a:p>
            <a:r>
              <a:rPr lang="en-US" dirty="0"/>
              <a:t>Acts as the API endpoint and communicates with changes made in </a:t>
            </a:r>
            <a:r>
              <a:rPr lang="en-US" dirty="0" err="1"/>
              <a:t>vCenter</a:t>
            </a:r>
            <a:endParaRPr lang="en-US" dirty="0"/>
          </a:p>
          <a:p>
            <a:endParaRPr lang="en-US" dirty="0"/>
          </a:p>
        </p:txBody>
      </p:sp>
    </p:spTree>
    <p:extLst>
      <p:ext uri="{BB962C8B-B14F-4D97-AF65-F5344CB8AC3E}">
        <p14:creationId xmlns:p14="http://schemas.microsoft.com/office/powerpoint/2010/main" val="529669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a:t>
            </a:r>
            <a:endParaRPr lang="en-US" dirty="0"/>
          </a:p>
        </p:txBody>
      </p:sp>
      <p:sp>
        <p:nvSpPr>
          <p:cNvPr id="3" name="Content Placeholder 2"/>
          <p:cNvSpPr>
            <a:spLocks noGrp="1"/>
          </p:cNvSpPr>
          <p:nvPr>
            <p:ph idx="1"/>
          </p:nvPr>
        </p:nvSpPr>
        <p:spPr/>
        <p:txBody>
          <a:bodyPr/>
          <a:lstStyle/>
          <a:p>
            <a:r>
              <a:rPr lang="en-US" dirty="0" smtClean="0"/>
              <a:t>NSX controllers</a:t>
            </a:r>
          </a:p>
          <a:p>
            <a:r>
              <a:rPr lang="en-US" dirty="0" smtClean="0"/>
              <a:t>Deployed as VMs during NSX setup</a:t>
            </a:r>
          </a:p>
          <a:p>
            <a:pPr lvl="1"/>
            <a:r>
              <a:rPr lang="en-US" dirty="0" smtClean="0"/>
              <a:t>NSX handles the actual deployment for you</a:t>
            </a:r>
          </a:p>
          <a:p>
            <a:pPr lvl="1"/>
            <a:r>
              <a:rPr lang="en-US" dirty="0" smtClean="0"/>
              <a:t>Just need to specify an IP pool for the controllers to get IPs from</a:t>
            </a:r>
          </a:p>
          <a:p>
            <a:r>
              <a:rPr lang="en-US" dirty="0" smtClean="0"/>
              <a:t>Deployed in cluster of 3</a:t>
            </a:r>
          </a:p>
          <a:p>
            <a:pPr lvl="1"/>
            <a:r>
              <a:rPr lang="en-US" dirty="0" smtClean="0"/>
              <a:t>Recommend creating an affinity rule to prevent them from being on the same host</a:t>
            </a:r>
          </a:p>
          <a:p>
            <a:r>
              <a:rPr lang="en-US" dirty="0" smtClean="0"/>
              <a:t>Logical router control VM</a:t>
            </a:r>
          </a:p>
          <a:p>
            <a:pPr lvl="1"/>
            <a:r>
              <a:rPr lang="en-US" dirty="0" smtClean="0"/>
              <a:t>When using a DLR, a router VM is also deployed</a:t>
            </a:r>
          </a:p>
          <a:p>
            <a:pPr lvl="1"/>
            <a:r>
              <a:rPr lang="en-US" dirty="0" smtClean="0"/>
              <a:t>You can connect and execute commands to view the routing table, etc.</a:t>
            </a:r>
          </a:p>
          <a:p>
            <a:pPr lvl="3"/>
            <a:endParaRPr lang="en-US" dirty="0" smtClean="0"/>
          </a:p>
          <a:p>
            <a:pPr lvl="1"/>
            <a:endParaRPr lang="en-US" dirty="0"/>
          </a:p>
        </p:txBody>
      </p:sp>
    </p:spTree>
    <p:extLst>
      <p:ext uri="{BB962C8B-B14F-4D97-AF65-F5344CB8AC3E}">
        <p14:creationId xmlns:p14="http://schemas.microsoft.com/office/powerpoint/2010/main" val="241271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Text Placeholder 2"/>
          <p:cNvSpPr>
            <a:spLocks noGrp="1"/>
          </p:cNvSpPr>
          <p:nvPr>
            <p:ph type="body" idx="1"/>
          </p:nvPr>
        </p:nvSpPr>
        <p:spPr/>
        <p:txBody>
          <a:bodyPr/>
          <a:lstStyle/>
          <a:p>
            <a:r>
              <a:rPr lang="en-US" dirty="0" smtClean="0"/>
              <a:t>What problems are we actually trying to solve?</a:t>
            </a:r>
            <a:endParaRPr lang="en-US" dirty="0"/>
          </a:p>
        </p:txBody>
      </p:sp>
    </p:spTree>
    <p:extLst>
      <p:ext uri="{BB962C8B-B14F-4D97-AF65-F5344CB8AC3E}">
        <p14:creationId xmlns:p14="http://schemas.microsoft.com/office/powerpoint/2010/main" val="4249788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Plane</a:t>
            </a:r>
            <a:endParaRPr lang="en-US" dirty="0"/>
          </a:p>
        </p:txBody>
      </p:sp>
      <p:sp>
        <p:nvSpPr>
          <p:cNvPr id="3" name="Content Placeholder 2"/>
          <p:cNvSpPr>
            <a:spLocks noGrp="1"/>
          </p:cNvSpPr>
          <p:nvPr>
            <p:ph idx="1"/>
          </p:nvPr>
        </p:nvSpPr>
        <p:spPr/>
        <p:txBody>
          <a:bodyPr/>
          <a:lstStyle/>
          <a:p>
            <a:r>
              <a:rPr lang="en-US" dirty="0" smtClean="0"/>
              <a:t>Hypervisor kernel modules</a:t>
            </a:r>
          </a:p>
          <a:p>
            <a:pPr lvl="1"/>
            <a:r>
              <a:rPr lang="en-US" dirty="0" smtClean="0"/>
              <a:t>VIBs</a:t>
            </a:r>
          </a:p>
          <a:p>
            <a:pPr lvl="1"/>
            <a:r>
              <a:rPr lang="en-US" dirty="0" smtClean="0"/>
              <a:t>These handle forwarding of traffic, firewall allow/deny, etc.</a:t>
            </a:r>
          </a:p>
          <a:p>
            <a:pPr lvl="1"/>
            <a:r>
              <a:rPr lang="en-US" dirty="0" smtClean="0"/>
              <a:t>Pushed down to hosts through </a:t>
            </a:r>
            <a:r>
              <a:rPr lang="en-US" dirty="0" err="1" smtClean="0"/>
              <a:t>vCenter</a:t>
            </a:r>
            <a:endParaRPr lang="en-US" dirty="0" smtClean="0"/>
          </a:p>
          <a:p>
            <a:r>
              <a:rPr lang="en-US" dirty="0" smtClean="0"/>
              <a:t>NSX Edge appliances</a:t>
            </a:r>
          </a:p>
          <a:p>
            <a:pPr lvl="1"/>
            <a:r>
              <a:rPr lang="en-US" dirty="0" smtClean="0"/>
              <a:t>Certain data plane functions, such as NAT, load balancing</a:t>
            </a:r>
            <a:r>
              <a:rPr lang="en-US" smtClean="0"/>
              <a:t>, etc.</a:t>
            </a:r>
            <a:endParaRPr lang="en-US" dirty="0" smtClean="0"/>
          </a:p>
          <a:p>
            <a:endParaRPr lang="en-US" dirty="0"/>
          </a:p>
        </p:txBody>
      </p:sp>
    </p:spTree>
    <p:extLst>
      <p:ext uri="{BB962C8B-B14F-4D97-AF65-F5344CB8AC3E}">
        <p14:creationId xmlns:p14="http://schemas.microsoft.com/office/powerpoint/2010/main" val="2487268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it look like?</a:t>
            </a:r>
            <a:endParaRPr lang="en-US" dirty="0"/>
          </a:p>
        </p:txBody>
      </p:sp>
      <p:sp>
        <p:nvSpPr>
          <p:cNvPr id="5" name="Text Placeholder 4"/>
          <p:cNvSpPr>
            <a:spLocks noGrp="1"/>
          </p:cNvSpPr>
          <p:nvPr>
            <p:ph type="body" idx="1"/>
          </p:nvPr>
        </p:nvSpPr>
        <p:spPr/>
        <p:txBody>
          <a:bodyPr/>
          <a:lstStyle/>
          <a:p>
            <a:r>
              <a:rPr lang="en-US" dirty="0" smtClean="0"/>
              <a:t>And how do you manage it?</a:t>
            </a:r>
            <a:endParaRPr lang="en-US" dirty="0"/>
          </a:p>
        </p:txBody>
      </p:sp>
    </p:spTree>
    <p:extLst>
      <p:ext uri="{BB962C8B-B14F-4D97-AF65-F5344CB8AC3E}">
        <p14:creationId xmlns:p14="http://schemas.microsoft.com/office/powerpoint/2010/main" val="3376479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Tools</a:t>
            </a:r>
            <a:endParaRPr lang="en-US" dirty="0"/>
          </a:p>
        </p:txBody>
      </p:sp>
      <p:sp>
        <p:nvSpPr>
          <p:cNvPr id="5" name="Content Placeholder 4"/>
          <p:cNvSpPr>
            <a:spLocks noGrp="1"/>
          </p:cNvSpPr>
          <p:nvPr>
            <p:ph sz="half" idx="1"/>
          </p:nvPr>
        </p:nvSpPr>
        <p:spPr/>
        <p:txBody>
          <a:bodyPr/>
          <a:lstStyle/>
          <a:p>
            <a:r>
              <a:rPr lang="en-US" dirty="0" smtClean="0"/>
              <a:t>GUI through </a:t>
            </a:r>
            <a:r>
              <a:rPr lang="en-US" dirty="0" err="1" smtClean="0"/>
              <a:t>vCenter</a:t>
            </a:r>
            <a:endParaRPr lang="en-US" dirty="0" smtClean="0"/>
          </a:p>
          <a:p>
            <a:r>
              <a:rPr lang="en-US" dirty="0" smtClean="0"/>
              <a:t>Full set of REST APIs provided by NSX Manager</a:t>
            </a:r>
          </a:p>
          <a:p>
            <a:pPr lvl="1"/>
            <a:r>
              <a:rPr lang="en-US" dirty="0" smtClean="0"/>
              <a:t>code.vmware.com</a:t>
            </a:r>
          </a:p>
          <a:p>
            <a:r>
              <a:rPr lang="en-US" dirty="0" smtClean="0"/>
              <a:t>Can be automated (through aforementioned API)</a:t>
            </a:r>
          </a:p>
          <a:p>
            <a:pPr lvl="1"/>
            <a:r>
              <a:rPr lang="en-US" dirty="0" smtClean="0"/>
              <a:t>Or using something like </a:t>
            </a:r>
            <a:r>
              <a:rPr lang="en-US" dirty="0" err="1" smtClean="0"/>
              <a:t>vRealize</a:t>
            </a:r>
            <a:r>
              <a:rPr lang="en-US" dirty="0" smtClean="0"/>
              <a:t> Automation</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89525" y="2556566"/>
            <a:ext cx="4184650" cy="3089481"/>
          </a:xfrm>
        </p:spPr>
      </p:pic>
    </p:spTree>
    <p:extLst>
      <p:ext uri="{BB962C8B-B14F-4D97-AF65-F5344CB8AC3E}">
        <p14:creationId xmlns:p14="http://schemas.microsoft.com/office/powerpoint/2010/main" val="1200730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new network and connect a VM</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9434" y="2160588"/>
            <a:ext cx="7993169" cy="3881437"/>
          </a:xfrm>
        </p:spPr>
      </p:pic>
    </p:spTree>
    <p:extLst>
      <p:ext uri="{BB962C8B-B14F-4D97-AF65-F5344CB8AC3E}">
        <p14:creationId xmlns:p14="http://schemas.microsoft.com/office/powerpoint/2010/main" val="343850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some firewall rules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863" y="2227486"/>
            <a:ext cx="8596312" cy="3747640"/>
          </a:xfrm>
        </p:spPr>
      </p:pic>
    </p:spTree>
    <p:extLst>
      <p:ext uri="{BB962C8B-B14F-4D97-AF65-F5344CB8AC3E}">
        <p14:creationId xmlns:p14="http://schemas.microsoft.com/office/powerpoint/2010/main" val="3717082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Traditional networking often falls short of meeting very concrete needs</a:t>
            </a:r>
          </a:p>
          <a:p>
            <a:pPr lvl="1"/>
            <a:r>
              <a:rPr lang="en-US" dirty="0" smtClean="0"/>
              <a:t>Slow, error-prone, not easily automated</a:t>
            </a:r>
          </a:p>
          <a:p>
            <a:r>
              <a:rPr lang="en-US" dirty="0" smtClean="0"/>
              <a:t>One flavor of software-defined networking is using overlays like VXLAN</a:t>
            </a:r>
          </a:p>
          <a:p>
            <a:pPr lvl="1"/>
            <a:r>
              <a:rPr lang="en-US" dirty="0" smtClean="0"/>
              <a:t>Abstracts away the underlying physical network</a:t>
            </a:r>
          </a:p>
          <a:p>
            <a:r>
              <a:rPr lang="en-US" dirty="0" smtClean="0"/>
              <a:t>VMware has NSX</a:t>
            </a:r>
          </a:p>
          <a:p>
            <a:pPr lvl="1"/>
            <a:r>
              <a:rPr lang="en-US" dirty="0" smtClean="0"/>
              <a:t>Switching, routing, firewalling, load balancing, NAT, DHCP</a:t>
            </a:r>
            <a:r>
              <a:rPr lang="en-US" smtClean="0"/>
              <a:t>, abcdefg</a:t>
            </a:r>
            <a:endParaRPr lang="en-US" dirty="0" smtClean="0"/>
          </a:p>
          <a:p>
            <a:pPr lvl="1"/>
            <a:r>
              <a:rPr lang="en-US" dirty="0" smtClean="0"/>
              <a:t>Provides a management, control, and data plane</a:t>
            </a:r>
          </a:p>
          <a:p>
            <a:pPr lvl="1"/>
            <a:r>
              <a:rPr lang="en-US" dirty="0" smtClean="0"/>
              <a:t>Integrates with </a:t>
            </a:r>
            <a:r>
              <a:rPr lang="en-US" dirty="0" err="1" smtClean="0"/>
              <a:t>vCenter</a:t>
            </a:r>
            <a:r>
              <a:rPr lang="en-US" dirty="0" smtClean="0"/>
              <a:t> and features a REST API</a:t>
            </a:r>
          </a:p>
          <a:p>
            <a:r>
              <a:rPr lang="en-US" dirty="0" smtClean="0"/>
              <a:t>We just talked a lot about networking without ever discussing hardware</a:t>
            </a:r>
            <a:endParaRPr lang="en-US" dirty="0"/>
          </a:p>
        </p:txBody>
      </p:sp>
    </p:spTree>
    <p:extLst>
      <p:ext uri="{BB962C8B-B14F-4D97-AF65-F5344CB8AC3E}">
        <p14:creationId xmlns:p14="http://schemas.microsoft.com/office/powerpoint/2010/main" val="2857319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smtClean="0"/>
              <a:t>Slides at www.acritelli.com</a:t>
            </a:r>
            <a:endParaRPr lang="en-US" dirty="0"/>
          </a:p>
        </p:txBody>
      </p:sp>
    </p:spTree>
    <p:extLst>
      <p:ext uri="{BB962C8B-B14F-4D97-AF65-F5344CB8AC3E}">
        <p14:creationId xmlns:p14="http://schemas.microsoft.com/office/powerpoint/2010/main" val="1896547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configure networks 20 years ago?</a:t>
            </a:r>
            <a:endParaRPr lang="en-US" dirty="0"/>
          </a:p>
        </p:txBody>
      </p:sp>
    </p:spTree>
    <p:extLst>
      <p:ext uri="{BB962C8B-B14F-4D97-AF65-F5344CB8AC3E}">
        <p14:creationId xmlns:p14="http://schemas.microsoft.com/office/powerpoint/2010/main" val="164308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199" y="1650932"/>
            <a:ext cx="3534543" cy="3486778"/>
          </a:xfrm>
          <a:prstGeom prst="rect">
            <a:avLst/>
          </a:prstGeom>
        </p:spPr>
      </p:pic>
      <p:pic>
        <p:nvPicPr>
          <p:cNvPr id="5" name="Picture 4"/>
          <p:cNvPicPr>
            <a:picLocks noChangeAspect="1"/>
          </p:cNvPicPr>
          <p:nvPr/>
        </p:nvPicPr>
        <p:blipFill>
          <a:blip r:embed="rId3"/>
          <a:stretch>
            <a:fillRect/>
          </a:stretch>
        </p:blipFill>
        <p:spPr>
          <a:xfrm>
            <a:off x="2386325" y="5664576"/>
            <a:ext cx="4210638" cy="400106"/>
          </a:xfrm>
          <a:prstGeom prst="rect">
            <a:avLst/>
          </a:prstGeom>
        </p:spPr>
      </p:pic>
      <p:sp>
        <p:nvSpPr>
          <p:cNvPr id="9" name="Title 8"/>
          <p:cNvSpPr>
            <a:spLocks noGrp="1"/>
          </p:cNvSpPr>
          <p:nvPr>
            <p:ph type="title"/>
          </p:nvPr>
        </p:nvSpPr>
        <p:spPr/>
        <p:txBody>
          <a:bodyPr/>
          <a:lstStyle/>
          <a:p>
            <a:r>
              <a:rPr lang="en-US" dirty="0" smtClean="0"/>
              <a:t>The olden days</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106" y="353007"/>
            <a:ext cx="2951982" cy="5249771"/>
          </a:xfrm>
          <a:prstGeom prst="rect">
            <a:avLst/>
          </a:prstGeom>
        </p:spPr>
      </p:pic>
    </p:spTree>
    <p:extLst>
      <p:ext uri="{BB962C8B-B14F-4D97-AF65-F5344CB8AC3E}">
        <p14:creationId xmlns:p14="http://schemas.microsoft.com/office/powerpoint/2010/main" val="153961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configure networks now?</a:t>
            </a:r>
            <a:endParaRPr lang="en-US" dirty="0"/>
          </a:p>
        </p:txBody>
      </p:sp>
    </p:spTree>
    <p:extLst>
      <p:ext uri="{BB962C8B-B14F-4D97-AF65-F5344CB8AC3E}">
        <p14:creationId xmlns:p14="http://schemas.microsoft.com/office/powerpoint/2010/main" val="52042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199" y="1650932"/>
            <a:ext cx="3534543" cy="3486778"/>
          </a:xfrm>
          <a:prstGeom prst="rect">
            <a:avLst/>
          </a:prstGeom>
        </p:spPr>
      </p:pic>
      <p:pic>
        <p:nvPicPr>
          <p:cNvPr id="5" name="Picture 4"/>
          <p:cNvPicPr>
            <a:picLocks noChangeAspect="1"/>
          </p:cNvPicPr>
          <p:nvPr/>
        </p:nvPicPr>
        <p:blipFill>
          <a:blip r:embed="rId4"/>
          <a:stretch>
            <a:fillRect/>
          </a:stretch>
        </p:blipFill>
        <p:spPr>
          <a:xfrm>
            <a:off x="2386325" y="5664576"/>
            <a:ext cx="4210638" cy="400106"/>
          </a:xfrm>
          <a:prstGeom prst="rect">
            <a:avLst/>
          </a:prstGeom>
        </p:spPr>
      </p:pic>
      <p:sp>
        <p:nvSpPr>
          <p:cNvPr id="6" name="Title 5"/>
          <p:cNvSpPr>
            <a:spLocks noGrp="1"/>
          </p:cNvSpPr>
          <p:nvPr>
            <p:ph type="title"/>
          </p:nvPr>
        </p:nvSpPr>
        <p:spPr/>
        <p:txBody>
          <a:bodyPr/>
          <a:lstStyle/>
          <a:p>
            <a:r>
              <a:rPr lang="en-US" dirty="0" smtClean="0"/>
              <a:t>We’ve come a long way</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106" y="353007"/>
            <a:ext cx="2951982" cy="5249771"/>
          </a:xfrm>
          <a:prstGeom prst="rect">
            <a:avLst/>
          </a:prstGeom>
        </p:spPr>
      </p:pic>
    </p:spTree>
    <p:extLst>
      <p:ext uri="{BB962C8B-B14F-4D97-AF65-F5344CB8AC3E}">
        <p14:creationId xmlns:p14="http://schemas.microsoft.com/office/powerpoint/2010/main" val="1280146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this a problem?</a:t>
            </a:r>
            <a:endParaRPr lang="en-US" dirty="0"/>
          </a:p>
        </p:txBody>
      </p:sp>
      <p:sp>
        <p:nvSpPr>
          <p:cNvPr id="5" name="Content Placeholder 4"/>
          <p:cNvSpPr>
            <a:spLocks noGrp="1"/>
          </p:cNvSpPr>
          <p:nvPr>
            <p:ph idx="1"/>
          </p:nvPr>
        </p:nvSpPr>
        <p:spPr/>
        <p:txBody>
          <a:bodyPr/>
          <a:lstStyle/>
          <a:p>
            <a:r>
              <a:rPr lang="en-US" dirty="0" smtClean="0"/>
              <a:t>We can’t adjust to change easily</a:t>
            </a:r>
          </a:p>
          <a:p>
            <a:pPr lvl="1"/>
            <a:r>
              <a:rPr lang="en-US" dirty="0" smtClean="0"/>
              <a:t>Adding a new logical segment can take time and coordination across multiple teams</a:t>
            </a:r>
          </a:p>
          <a:p>
            <a:r>
              <a:rPr lang="en-US" dirty="0" smtClean="0"/>
              <a:t>The network can be opaque</a:t>
            </a:r>
          </a:p>
          <a:p>
            <a:pPr lvl="1"/>
            <a:r>
              <a:rPr lang="en-US" dirty="0" smtClean="0"/>
              <a:t>No “single pane of glass” or easy way for others to see how things are set up</a:t>
            </a:r>
          </a:p>
          <a:p>
            <a:r>
              <a:rPr lang="en-US" dirty="0" smtClean="0"/>
              <a:t>This approach is error-prone</a:t>
            </a:r>
          </a:p>
          <a:p>
            <a:pPr lvl="1"/>
            <a:r>
              <a:rPr lang="en-US" dirty="0" err="1" smtClean="0"/>
              <a:t>switchport</a:t>
            </a:r>
            <a:r>
              <a:rPr lang="en-US" dirty="0" smtClean="0"/>
              <a:t> trunk allowed </a:t>
            </a:r>
            <a:r>
              <a:rPr lang="en-US" dirty="0" err="1" smtClean="0"/>
              <a:t>vlan</a:t>
            </a:r>
            <a:r>
              <a:rPr lang="en-US" dirty="0" smtClean="0"/>
              <a:t> 10</a:t>
            </a:r>
          </a:p>
          <a:p>
            <a:pPr lvl="2"/>
            <a:r>
              <a:rPr lang="en-US" dirty="0" smtClean="0"/>
              <a:t>Whoops, I forgot the “add” keyword</a:t>
            </a:r>
          </a:p>
          <a:p>
            <a:r>
              <a:rPr lang="en-US" dirty="0" smtClean="0"/>
              <a:t>Example: several developers want identical, multi-tiered application networks to perform testing and development on</a:t>
            </a:r>
          </a:p>
          <a:p>
            <a:endParaRPr lang="en-US" dirty="0"/>
          </a:p>
        </p:txBody>
      </p:sp>
    </p:spTree>
    <p:extLst>
      <p:ext uri="{BB962C8B-B14F-4D97-AF65-F5344CB8AC3E}">
        <p14:creationId xmlns:p14="http://schemas.microsoft.com/office/powerpoint/2010/main" val="3937981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Topology</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5491" y="2160588"/>
            <a:ext cx="3787806" cy="3881437"/>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89525" y="2858572"/>
            <a:ext cx="4184650" cy="2485468"/>
          </a:xfrm>
        </p:spPr>
      </p:pic>
    </p:spTree>
    <p:extLst>
      <p:ext uri="{BB962C8B-B14F-4D97-AF65-F5344CB8AC3E}">
        <p14:creationId xmlns:p14="http://schemas.microsoft.com/office/powerpoint/2010/main" val="2098719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2065</TotalTime>
  <Words>2668</Words>
  <Application>Microsoft Office PowerPoint</Application>
  <PresentationFormat>Widescreen</PresentationFormat>
  <Paragraphs>246</Paragraphs>
  <Slides>36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Trebuchet MS</vt:lpstr>
      <vt:lpstr>Wingdings 3</vt:lpstr>
      <vt:lpstr>Facet</vt:lpstr>
      <vt:lpstr>VMware Virtualized Networking</vt:lpstr>
      <vt:lpstr>Agenda/Goals</vt:lpstr>
      <vt:lpstr>Challenges</vt:lpstr>
      <vt:lpstr>How did we configure networks 20 years ago?</vt:lpstr>
      <vt:lpstr>The olden days</vt:lpstr>
      <vt:lpstr>How do we configure networks now?</vt:lpstr>
      <vt:lpstr>We’ve come a long way</vt:lpstr>
      <vt:lpstr>Why is this a problem?</vt:lpstr>
      <vt:lpstr>Current Topology</vt:lpstr>
      <vt:lpstr>How do I fulfill the developer’s request?</vt:lpstr>
      <vt:lpstr>How do I want to fulfill the developer’s request?</vt:lpstr>
      <vt:lpstr>What technologies do we use? </vt:lpstr>
      <vt:lpstr>Overlay Networking</vt:lpstr>
      <vt:lpstr>Overlays</vt:lpstr>
      <vt:lpstr>VXLAN</vt:lpstr>
      <vt:lpstr>What does the packet look like?</vt:lpstr>
      <vt:lpstr>From old to new</vt:lpstr>
      <vt:lpstr>Lots of considerations</vt:lpstr>
      <vt:lpstr>VMware</vt:lpstr>
      <vt:lpstr>NSX</vt:lpstr>
      <vt:lpstr>Features – there’s a lot of them</vt:lpstr>
      <vt:lpstr>Distributed Firewall (DFW)</vt:lpstr>
      <vt:lpstr>DFW</vt:lpstr>
      <vt:lpstr>Logical Switch</vt:lpstr>
      <vt:lpstr>Distributed Logical Router</vt:lpstr>
      <vt:lpstr>Architecture</vt:lpstr>
      <vt:lpstr>Architecture</vt:lpstr>
      <vt:lpstr>Management Plane</vt:lpstr>
      <vt:lpstr>Control Plane</vt:lpstr>
      <vt:lpstr>Data Plane</vt:lpstr>
      <vt:lpstr>What’s it look like?</vt:lpstr>
      <vt:lpstr>Management Tools</vt:lpstr>
      <vt:lpstr>Add a new network and connect a VM</vt:lpstr>
      <vt:lpstr>Adding some firewall rules</vt:lpstr>
      <vt:lpstr>Recap</vt:lpstr>
      <vt:lpstr>Questions?</vt:lpstr>
    </vt:vector>
  </TitlesOfParts>
  <Company>Rochester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Critelli</dc:creator>
  <cp:lastModifiedBy>tony</cp:lastModifiedBy>
  <cp:revision>97</cp:revision>
  <dcterms:created xsi:type="dcterms:W3CDTF">2017-10-06T20:53:48Z</dcterms:created>
  <dcterms:modified xsi:type="dcterms:W3CDTF">2017-10-24T21:05:58Z</dcterms:modified>
</cp:coreProperties>
</file>