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58" r:id="rId4"/>
    <p:sldId id="259" r:id="rId5"/>
    <p:sldId id="261" r:id="rId6"/>
    <p:sldId id="275" r:id="rId7"/>
    <p:sldId id="293" r:id="rId8"/>
    <p:sldId id="264" r:id="rId9"/>
    <p:sldId id="263" r:id="rId10"/>
    <p:sldId id="276" r:id="rId11"/>
    <p:sldId id="260" r:id="rId12"/>
    <p:sldId id="265" r:id="rId13"/>
    <p:sldId id="266" r:id="rId14"/>
    <p:sldId id="267" r:id="rId15"/>
    <p:sldId id="268" r:id="rId16"/>
    <p:sldId id="273" r:id="rId17"/>
    <p:sldId id="274" r:id="rId18"/>
    <p:sldId id="277" r:id="rId19"/>
    <p:sldId id="269" r:id="rId20"/>
    <p:sldId id="270" r:id="rId21"/>
    <p:sldId id="292" r:id="rId22"/>
    <p:sldId id="287" r:id="rId23"/>
    <p:sldId id="288" r:id="rId24"/>
    <p:sldId id="279" r:id="rId25"/>
    <p:sldId id="289" r:id="rId26"/>
    <p:sldId id="290" r:id="rId27"/>
    <p:sldId id="278" r:id="rId28"/>
    <p:sldId id="291" r:id="rId29"/>
    <p:sldId id="284" r:id="rId30"/>
    <p:sldId id="285" r:id="rId31"/>
    <p:sldId id="294" r:id="rId32"/>
    <p:sldId id="299" r:id="rId33"/>
    <p:sldId id="297" r:id="rId34"/>
    <p:sldId id="286" r:id="rId35"/>
    <p:sldId id="298" r:id="rId36"/>
    <p:sldId id="305" r:id="rId37"/>
    <p:sldId id="282" r:id="rId38"/>
    <p:sldId id="295" r:id="rId39"/>
    <p:sldId id="296" r:id="rId40"/>
    <p:sldId id="304" r:id="rId41"/>
    <p:sldId id="302" r:id="rId42"/>
    <p:sldId id="303" r:id="rId43"/>
    <p:sldId id="300" r:id="rId44"/>
    <p:sldId id="301" r:id="rId45"/>
    <p:sldId id="309" r:id="rId46"/>
    <p:sldId id="30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90" autoAdjust="0"/>
  </p:normalViewPr>
  <p:slideViewPr>
    <p:cSldViewPr snapToGrid="0" snapToObjects="1">
      <p:cViewPr varScale="1">
        <p:scale>
          <a:sx n="89" d="100"/>
          <a:sy n="89" d="100"/>
        </p:scale>
        <p:origin x="-16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99327-955F-420A-B602-71E7A1980041}" type="datetimeFigureOut">
              <a:rPr lang="en-US" smtClean="0"/>
              <a:t>5/9/14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6EDD4-591D-4305-BCAA-E4490A8471E1}" type="slidenum">
              <a:rPr lang="en-US" smtClean="0"/>
              <a:t>‹#›</a:t>
            </a:fld>
            <a:endParaRPr lang="en-US"/>
          </a:p>
        </p:txBody>
      </p:sp>
    </p:spTree>
    <p:extLst>
      <p:ext uri="{BB962C8B-B14F-4D97-AF65-F5344CB8AC3E}">
        <p14:creationId xmlns:p14="http://schemas.microsoft.com/office/powerpoint/2010/main" val="3786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Circuit</a:t>
            </a:r>
            <a:r>
              <a:rPr lang="en-US" baseline="0" dirty="0" smtClean="0"/>
              <a:t> switched phone calls provided every single phone call with a dedicated connection, whether it was a physical copper wire to a line card (like the one running from your house), or a channel on a T-carrier. Packet switched calls are just a matter of sending packets out onto the wire. This changes everything in the telephony world. Phone calls (especially long distance) become much cheaper, as physical circuits no longer need to be constructed between physical endpoints.</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a:t>
            </a:fld>
            <a:endParaRPr lang="en-US"/>
          </a:p>
        </p:txBody>
      </p:sp>
    </p:spTree>
    <p:extLst>
      <p:ext uri="{BB962C8B-B14F-4D97-AF65-F5344CB8AC3E}">
        <p14:creationId xmlns:p14="http://schemas.microsoft.com/office/powerpoint/2010/main" val="194461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SIP is a</a:t>
            </a:r>
            <a:r>
              <a:rPr lang="en-US" baseline="0" dirty="0" smtClean="0"/>
              <a:t> pretty long RFC that encompasses a whole bunch of stuff. It’s very powerful, yet still easy to interpret.</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11</a:t>
            </a:fld>
            <a:endParaRPr lang="en-US"/>
          </a:p>
        </p:txBody>
      </p:sp>
    </p:spTree>
    <p:extLst>
      <p:ext uri="{BB962C8B-B14F-4D97-AF65-F5344CB8AC3E}">
        <p14:creationId xmlns:p14="http://schemas.microsoft.com/office/powerpoint/2010/main" val="67011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clear message format.</a:t>
            </a:r>
            <a:r>
              <a:rPr lang="en-US" baseline="0" dirty="0" smtClean="0"/>
              <a:t> It’s obvious who the call is going from/to. The expanded Session Description Protocol also provides for capabilities exchange of information such as supported codecs. Although it’s busier than the previous Skinny message, it’s still easy to interpret what is going on.</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12</a:t>
            </a:fld>
            <a:endParaRPr lang="en-US"/>
          </a:p>
        </p:txBody>
      </p:sp>
    </p:spTree>
    <p:extLst>
      <p:ext uri="{BB962C8B-B14F-4D97-AF65-F5344CB8AC3E}">
        <p14:creationId xmlns:p14="http://schemas.microsoft.com/office/powerpoint/2010/main" val="109229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Nah, just kidding. It’s a very powerful protocol.</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13</a:t>
            </a:fld>
            <a:endParaRPr lang="en-US"/>
          </a:p>
        </p:txBody>
      </p:sp>
    </p:spTree>
    <p:extLst>
      <p:ext uri="{BB962C8B-B14F-4D97-AF65-F5344CB8AC3E}">
        <p14:creationId xmlns:p14="http://schemas.microsoft.com/office/powerpoint/2010/main" val="92349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all of the headers and</a:t>
            </a:r>
            <a:r>
              <a:rPr lang="en-US" baseline="0" dirty="0" smtClean="0"/>
              <a:t> fields</a:t>
            </a:r>
            <a:r>
              <a:rPr lang="en-US" dirty="0" smtClean="0"/>
              <a:t>. There’s just</a:t>
            </a:r>
            <a:r>
              <a:rPr lang="en-US" baseline="0" dirty="0" smtClean="0"/>
              <a:t> a lot of stuff going on in H.323, and it’s not at all obvious what is actually happening. I like to debug by looking at packet captures, and I’ve found H.323 to be too heavy. In this case, there’s some proprietary non-standard data. It’s a very heavy protocol, but it’s also very powerful.</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14</a:t>
            </a:fld>
            <a:endParaRPr lang="en-US"/>
          </a:p>
        </p:txBody>
      </p:sp>
    </p:spTree>
    <p:extLst>
      <p:ext uri="{BB962C8B-B14F-4D97-AF65-F5344CB8AC3E}">
        <p14:creationId xmlns:p14="http://schemas.microsoft.com/office/powerpoint/2010/main" val="405337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Architectural vulnerabilities are a big deal,</a:t>
            </a:r>
            <a:r>
              <a:rPr lang="en-US" baseline="0" dirty="0" smtClean="0"/>
              <a:t> as they are with any other technology. Misconfiguration of a public-facing (or even company facing) voice server can result in severe financial losses. Consider the cost of international calling. If anyone can get their way into your voice server and make international calls, then they can run up a hefty tab.</a:t>
            </a:r>
          </a:p>
          <a:p>
            <a:endParaRPr lang="en-US" baseline="0" dirty="0" smtClean="0"/>
          </a:p>
          <a:p>
            <a:r>
              <a:rPr lang="en-US" baseline="0" dirty="0" smtClean="0"/>
              <a:t>Standard architectural vulnerabilities apply: </a:t>
            </a:r>
            <a:r>
              <a:rPr lang="en-US" baseline="0" dirty="0" err="1" smtClean="0"/>
              <a:t>DoS</a:t>
            </a:r>
            <a:r>
              <a:rPr lang="en-US" baseline="0" dirty="0" smtClean="0"/>
              <a:t>, ARP poisoning, forcing a switch to spew traffic out of all ports, etc.</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15</a:t>
            </a:fld>
            <a:endParaRPr lang="en-US"/>
          </a:p>
        </p:txBody>
      </p:sp>
    </p:spTree>
    <p:extLst>
      <p:ext uri="{BB962C8B-B14F-4D97-AF65-F5344CB8AC3E}">
        <p14:creationId xmlns:p14="http://schemas.microsoft.com/office/powerpoint/2010/main" val="132220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 Cisco</a:t>
            </a:r>
            <a:r>
              <a:rPr lang="en-US" baseline="0" dirty="0" smtClean="0"/>
              <a:t> phones would just request the SIP&lt;MAC&gt; file from the TFTP server. So, if you can figure out the address of the TFTP server, then it’s trivial to pull down configuration (including passwords) for a phone.</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16</a:t>
            </a:fld>
            <a:endParaRPr lang="en-US"/>
          </a:p>
        </p:txBody>
      </p:sp>
    </p:spTree>
    <p:extLst>
      <p:ext uri="{BB962C8B-B14F-4D97-AF65-F5344CB8AC3E}">
        <p14:creationId xmlns:p14="http://schemas.microsoft.com/office/powerpoint/2010/main" val="273211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TFTP flow</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17</a:t>
            </a:fld>
            <a:endParaRPr lang="en-US"/>
          </a:p>
        </p:txBody>
      </p:sp>
    </p:spTree>
    <p:extLst>
      <p:ext uri="{BB962C8B-B14F-4D97-AF65-F5344CB8AC3E}">
        <p14:creationId xmlns:p14="http://schemas.microsoft.com/office/powerpoint/2010/main" val="423377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can see the login info for my SIP phone.</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18</a:t>
            </a:fld>
            <a:endParaRPr lang="en-US"/>
          </a:p>
        </p:txBody>
      </p:sp>
    </p:spTree>
    <p:extLst>
      <p:ext uri="{BB962C8B-B14F-4D97-AF65-F5344CB8AC3E}">
        <p14:creationId xmlns:p14="http://schemas.microsoft.com/office/powerpoint/2010/main" val="109364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Digest Access Authentication is very weak. The call</a:t>
            </a:r>
            <a:r>
              <a:rPr lang="en-US" baseline="0" dirty="0" smtClean="0"/>
              <a:t> server sends back a nonce value that is hashed using MD5 by the client. This is then sent back to the server. This method was originally created for HTTP, and is not a strong method of authentication.</a:t>
            </a:r>
            <a:endParaRPr lang="en-US" dirty="0" smtClean="0"/>
          </a:p>
          <a:p>
            <a:endParaRPr lang="en-US" dirty="0" smtClean="0"/>
          </a:p>
          <a:p>
            <a:r>
              <a:rPr lang="en-US" dirty="0" err="1" smtClean="0"/>
              <a:t>Sipcrack</a:t>
            </a:r>
            <a:r>
              <a:rPr lang="en-US" baseline="0" dirty="0" smtClean="0"/>
              <a:t> is very easy to use. If you just capture a SIP exchange, you can dump the MD5 hashes and then run a wordlist against them. Assuming there’s a match, you’ll end up with the password.</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20</a:t>
            </a:fld>
            <a:endParaRPr lang="en-US"/>
          </a:p>
        </p:txBody>
      </p:sp>
    </p:spTree>
    <p:extLst>
      <p:ext uri="{BB962C8B-B14F-4D97-AF65-F5344CB8AC3E}">
        <p14:creationId xmlns:p14="http://schemas.microsoft.com/office/powerpoint/2010/main" val="168393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t>
            </a:r>
            <a:r>
              <a:rPr lang="en-US" dirty="0" err="1" smtClean="0"/>
              <a:t>sipcrack</a:t>
            </a:r>
            <a:r>
              <a:rPr lang="en-US" dirty="0" smtClean="0"/>
              <a:t>.</a:t>
            </a:r>
          </a:p>
          <a:p>
            <a:endParaRPr lang="en-US" dirty="0" smtClean="0"/>
          </a:p>
          <a:p>
            <a:r>
              <a:rPr lang="en-US" dirty="0" err="1" smtClean="0"/>
              <a:t>Sipdump</a:t>
            </a:r>
            <a:r>
              <a:rPr lang="en-US" dirty="0" smtClean="0"/>
              <a:t> (installed</a:t>
            </a:r>
            <a:r>
              <a:rPr lang="en-US" baseline="0" dirty="0" smtClean="0"/>
              <a:t> by default on Kali) is used to extract the logins. The “-p </a:t>
            </a:r>
            <a:r>
              <a:rPr lang="en-US" baseline="0" dirty="0" err="1" smtClean="0"/>
              <a:t>capture.pcapng</a:t>
            </a:r>
            <a:r>
              <a:rPr lang="en-US" baseline="0" dirty="0" smtClean="0"/>
              <a:t>” tells it to read from the “</a:t>
            </a:r>
            <a:r>
              <a:rPr lang="en-US" baseline="0" dirty="0" err="1" smtClean="0"/>
              <a:t>capture.pcapng</a:t>
            </a:r>
            <a:r>
              <a:rPr lang="en-US" baseline="0" dirty="0" smtClean="0"/>
              <a:t>” capture file, which was obtained using </a:t>
            </a:r>
            <a:r>
              <a:rPr lang="en-US" baseline="0" dirty="0" err="1" smtClean="0"/>
              <a:t>Wireshark</a:t>
            </a:r>
            <a:r>
              <a:rPr lang="en-US" baseline="0" dirty="0" smtClean="0"/>
              <a:t>. “</a:t>
            </a:r>
            <a:r>
              <a:rPr lang="en-US" baseline="0" dirty="0" err="1" smtClean="0"/>
              <a:t>dumpedOutput</a:t>
            </a:r>
            <a:r>
              <a:rPr lang="en-US" baseline="0" dirty="0" smtClean="0"/>
              <a:t>” is just the name of the file to send the extracted logins to.</a:t>
            </a:r>
          </a:p>
          <a:p>
            <a:endParaRPr lang="en-US" baseline="0" dirty="0" smtClean="0"/>
          </a:p>
          <a:p>
            <a:r>
              <a:rPr lang="en-US" baseline="0" dirty="0" err="1" smtClean="0"/>
              <a:t>Sipcrack</a:t>
            </a:r>
            <a:r>
              <a:rPr lang="en-US" baseline="0" dirty="0" smtClean="0"/>
              <a:t> does the actual cracking. The “-w” flag provides the wordlist to use.</a:t>
            </a:r>
          </a:p>
          <a:p>
            <a:endParaRPr lang="en-US" baseline="0" dirty="0" smtClean="0"/>
          </a:p>
          <a:p>
            <a:r>
              <a:rPr lang="en-US" baseline="0" dirty="0" smtClean="0"/>
              <a:t>The password here was simple for demonstration purposes: password</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21</a:t>
            </a:fld>
            <a:endParaRPr lang="en-US"/>
          </a:p>
        </p:txBody>
      </p:sp>
    </p:spTree>
    <p:extLst>
      <p:ext uri="{BB962C8B-B14F-4D97-AF65-F5344CB8AC3E}">
        <p14:creationId xmlns:p14="http://schemas.microsoft.com/office/powerpoint/2010/main" val="115705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SCCP – Skinny Client Control Protocol, Cisco proprietary</a:t>
            </a:r>
          </a:p>
          <a:p>
            <a:r>
              <a:rPr lang="en-US" dirty="0" smtClean="0"/>
              <a:t>SIP – Session Initiation Protocol, RFC 3261</a:t>
            </a:r>
          </a:p>
          <a:p>
            <a:r>
              <a:rPr lang="en-US" dirty="0" smtClean="0"/>
              <a:t>H.323 – ITU-T recommendation</a:t>
            </a:r>
          </a:p>
          <a:p>
            <a:r>
              <a:rPr lang="en-US" dirty="0" smtClean="0"/>
              <a:t>IAX – Inter-Asterisk </a:t>
            </a:r>
            <a:r>
              <a:rPr lang="en-US" dirty="0" err="1" smtClean="0"/>
              <a:t>eXchange</a:t>
            </a:r>
            <a:endParaRPr lang="en-US" dirty="0" smtClean="0"/>
          </a:p>
          <a:p>
            <a:endParaRPr lang="en-US" dirty="0" smtClean="0"/>
          </a:p>
          <a:p>
            <a:r>
              <a:rPr lang="en-US" dirty="0" smtClean="0"/>
              <a:t>RTP – </a:t>
            </a:r>
            <a:r>
              <a:rPr lang="en-US" dirty="0" err="1" smtClean="0"/>
              <a:t>Realtime</a:t>
            </a:r>
            <a:r>
              <a:rPr lang="en-US" dirty="0" smtClean="0"/>
              <a:t> transport protocol</a:t>
            </a:r>
          </a:p>
          <a:p>
            <a:r>
              <a:rPr lang="en-US" dirty="0" smtClean="0"/>
              <a:t>RTCP – </a:t>
            </a:r>
            <a:r>
              <a:rPr lang="en-US" dirty="0" err="1" smtClean="0"/>
              <a:t>realtime</a:t>
            </a:r>
            <a:r>
              <a:rPr lang="en-US" dirty="0" smtClean="0"/>
              <a:t> transport control protocol</a:t>
            </a:r>
          </a:p>
          <a:p>
            <a:endParaRPr lang="en-US" dirty="0" smtClean="0"/>
          </a:p>
          <a:p>
            <a:r>
              <a:rPr lang="en-US" dirty="0" smtClean="0"/>
              <a:t>Transport is sometimes also called</a:t>
            </a:r>
            <a:r>
              <a:rPr lang="en-US" baseline="0" dirty="0" smtClean="0"/>
              <a:t> the media protocol. RTCP is used for collecting statistics about call quality. Some vendors choose to do this via the signaling protocol instead.</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a:t>
            </a:fld>
            <a:endParaRPr lang="en-US"/>
          </a:p>
        </p:txBody>
      </p:sp>
    </p:spTree>
    <p:extLst>
      <p:ext uri="{BB962C8B-B14F-4D97-AF65-F5344CB8AC3E}">
        <p14:creationId xmlns:p14="http://schemas.microsoft.com/office/powerpoint/2010/main" val="70849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lot of tools that exist to extract and present information from SIP calls, or spoof SIP messages.</a:t>
            </a:r>
          </a:p>
          <a:p>
            <a:endParaRPr lang="en-US" baseline="0" dirty="0" smtClean="0"/>
          </a:p>
          <a:p>
            <a:r>
              <a:rPr lang="en-US" baseline="0" dirty="0" smtClean="0"/>
              <a:t>DTMF – Dual-tone </a:t>
            </a:r>
            <a:r>
              <a:rPr lang="en-US" baseline="0" dirty="0" err="1" smtClean="0"/>
              <a:t>multifrequency</a:t>
            </a:r>
            <a:r>
              <a:rPr lang="en-US" baseline="0" dirty="0" smtClean="0"/>
              <a:t>, is the method used to send key presses. If sensitive information is sent via SIP, such as credit card info or login to any sort of telephony service, then these might be sent in plaintext. Some solutions send DTMF over the media stream, but this isn’t any better if the media stream isn’t protected.</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22</a:t>
            </a:fld>
            <a:endParaRPr lang="en-US"/>
          </a:p>
        </p:txBody>
      </p:sp>
    </p:spTree>
    <p:extLst>
      <p:ext uri="{BB962C8B-B14F-4D97-AF65-F5344CB8AC3E}">
        <p14:creationId xmlns:p14="http://schemas.microsoft.com/office/powerpoint/2010/main" val="2223867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to</a:t>
            </a:r>
            <a:r>
              <a:rPr lang="en-US" baseline="0" dirty="0" smtClean="0"/>
              <a:t> show the simple messages structure, and how much information can be gathered just by looking at a SIP packet. From this simple packet we can gather:</a:t>
            </a:r>
          </a:p>
          <a:p>
            <a:endParaRPr lang="en-US" baseline="0" dirty="0" smtClean="0"/>
          </a:p>
          <a:p>
            <a:r>
              <a:rPr lang="en-US" baseline="0" dirty="0" smtClean="0"/>
              <a:t>The calling and called parties</a:t>
            </a:r>
          </a:p>
          <a:p>
            <a:r>
              <a:rPr lang="en-US" baseline="0" dirty="0" smtClean="0"/>
              <a:t>The different types of codecs supported by both</a:t>
            </a:r>
          </a:p>
          <a:p>
            <a:r>
              <a:rPr lang="en-US" baseline="0" dirty="0" smtClean="0"/>
              <a:t>The user-agent (type) of phone used: </a:t>
            </a:r>
            <a:r>
              <a:rPr lang="en-US" baseline="0" dirty="0" err="1" smtClean="0"/>
              <a:t>Linphone</a:t>
            </a:r>
            <a:r>
              <a:rPr lang="en-US" baseline="0" dirty="0" smtClean="0"/>
              <a:t> version 3.7.0</a:t>
            </a:r>
          </a:p>
          <a:p>
            <a:endParaRPr lang="en-US" baseline="0" dirty="0" smtClean="0"/>
          </a:p>
          <a:p>
            <a:r>
              <a:rPr lang="en-US" baseline="0" dirty="0" smtClean="0"/>
              <a:t>We could also determine the length of the call if we captured the teardown sequence. This kind of information is very telling, as we often consider telephone conversations to be a very private matter.</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23</a:t>
            </a:fld>
            <a:endParaRPr lang="en-US"/>
          </a:p>
        </p:txBody>
      </p:sp>
    </p:spTree>
    <p:extLst>
      <p:ext uri="{BB962C8B-B14F-4D97-AF65-F5344CB8AC3E}">
        <p14:creationId xmlns:p14="http://schemas.microsoft.com/office/powerpoint/2010/main" val="292330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Wireshark</a:t>
            </a:r>
            <a:r>
              <a:rPr lang="en-US" dirty="0" smtClean="0"/>
              <a:t> is able to reconstruct RTP audio that uses G.711.</a:t>
            </a:r>
          </a:p>
          <a:p>
            <a:endParaRPr lang="en-US" dirty="0" smtClean="0"/>
          </a:p>
          <a:p>
            <a:r>
              <a:rPr lang="en-US" dirty="0" smtClean="0"/>
              <a:t>Tools</a:t>
            </a:r>
            <a:r>
              <a:rPr lang="en-US" baseline="0" dirty="0" smtClean="0"/>
              <a:t> exist to insert arbitrary audio into a stream. RTP carries a sequence number. However, if you simply increment the sequence number high enough, then the receiver thinks that it’s missed a bunch of packets and just starts playing the audio that you’ve sent.</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24</a:t>
            </a:fld>
            <a:endParaRPr lang="en-US"/>
          </a:p>
        </p:txBody>
      </p:sp>
    </p:spTree>
    <p:extLst>
      <p:ext uri="{BB962C8B-B14F-4D97-AF65-F5344CB8AC3E}">
        <p14:creationId xmlns:p14="http://schemas.microsoft.com/office/powerpoint/2010/main" val="2354254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simple format of RTP, the plaintext payload, and the sequence number.</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25</a:t>
            </a:fld>
            <a:endParaRPr lang="en-US"/>
          </a:p>
        </p:txBody>
      </p:sp>
    </p:spTree>
    <p:extLst>
      <p:ext uri="{BB962C8B-B14F-4D97-AF65-F5344CB8AC3E}">
        <p14:creationId xmlns:p14="http://schemas.microsoft.com/office/powerpoint/2010/main" val="1013049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SIP is pretty straightforward – leave</a:t>
            </a:r>
            <a:r>
              <a:rPr lang="en-US" baseline="0" dirty="0" smtClean="0"/>
              <a:t> encryption up to TLS. I say it’s not difficult “in theory” because certain vendor implementations leave a lot to be desired, particularly in ease of configuration and documentation surrounding TLS configuration.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27</a:t>
            </a:fld>
            <a:endParaRPr lang="en-US"/>
          </a:p>
        </p:txBody>
      </p:sp>
    </p:spTree>
    <p:extLst>
      <p:ext uri="{BB962C8B-B14F-4D97-AF65-F5344CB8AC3E}">
        <p14:creationId xmlns:p14="http://schemas.microsoft.com/office/powerpoint/2010/main" val="3187126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reminder of where</a:t>
            </a:r>
            <a:r>
              <a:rPr lang="en-US" baseline="0" dirty="0" smtClean="0"/>
              <a:t> TLS would live in the stack. Upon completion of a TLS </a:t>
            </a:r>
            <a:r>
              <a:rPr lang="en-US" baseline="0" smtClean="0"/>
              <a:t>handshake,</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28</a:t>
            </a:fld>
            <a:endParaRPr lang="en-US"/>
          </a:p>
        </p:txBody>
      </p:sp>
    </p:spTree>
    <p:extLst>
      <p:ext uri="{BB962C8B-B14F-4D97-AF65-F5344CB8AC3E}">
        <p14:creationId xmlns:p14="http://schemas.microsoft.com/office/powerpoint/2010/main" val="3834071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Exchanging in the signaling protocol also</a:t>
            </a:r>
            <a:r>
              <a:rPr lang="en-US" baseline="0" dirty="0" smtClean="0"/>
              <a:t> introduces other complexities. Can each hop along the way be trusted to pass along keying information? Does each hop along the way support secure signaling? While this is all easy to control within the LAN, once you enter the Internet it becomes more complicated.</a:t>
            </a:r>
          </a:p>
          <a:p>
            <a:endParaRPr lang="en-US" baseline="0" dirty="0" smtClean="0"/>
          </a:p>
          <a:p>
            <a:r>
              <a:rPr lang="en-US" baseline="0" dirty="0" smtClean="0"/>
              <a:t>Exchanging in the transport protocol has an obvious benefit: who cares if the signaling protocol is insecure/poorly implemented/</a:t>
            </a:r>
            <a:r>
              <a:rPr lang="en-US" baseline="0" dirty="0" err="1" smtClean="0"/>
              <a:t>etc</a:t>
            </a:r>
            <a:r>
              <a:rPr lang="en-US" baseline="0" dirty="0" smtClean="0"/>
              <a:t>? The calling parties worry about key exchange between themselves.</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29</a:t>
            </a:fld>
            <a:endParaRPr lang="en-US"/>
          </a:p>
        </p:txBody>
      </p:sp>
    </p:spTree>
    <p:extLst>
      <p:ext uri="{BB962C8B-B14F-4D97-AF65-F5344CB8AC3E}">
        <p14:creationId xmlns:p14="http://schemas.microsoft.com/office/powerpoint/2010/main" val="2271656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a:t>
            </a:r>
            <a:r>
              <a:rPr lang="en-US" baseline="0" dirty="0" smtClean="0"/>
              <a:t> reminder about the diagram and where key exchange can occur</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30</a:t>
            </a:fld>
            <a:endParaRPr lang="en-US"/>
          </a:p>
        </p:txBody>
      </p:sp>
    </p:spTree>
    <p:extLst>
      <p:ext uri="{BB962C8B-B14F-4D97-AF65-F5344CB8AC3E}">
        <p14:creationId xmlns:p14="http://schemas.microsoft.com/office/powerpoint/2010/main" val="1401133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SDES</a:t>
            </a:r>
            <a:r>
              <a:rPr lang="en-US" baseline="0" dirty="0" smtClean="0"/>
              <a:t> essentially allows for key exchange to occur within SIP signaling packets. As mentioned, if SIP isn’t secure, then this can fail. I have heard of solutions requiring you to have secure SIP enabled before allowing you to do SDES.</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31</a:t>
            </a:fld>
            <a:endParaRPr lang="en-US"/>
          </a:p>
        </p:txBody>
      </p:sp>
    </p:spTree>
    <p:extLst>
      <p:ext uri="{BB962C8B-B14F-4D97-AF65-F5344CB8AC3E}">
        <p14:creationId xmlns:p14="http://schemas.microsoft.com/office/powerpoint/2010/main" val="532416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RFC</a:t>
            </a:r>
            <a:r>
              <a:rPr lang="en-US" baseline="0" dirty="0" smtClean="0"/>
              <a:t> 4568 for SDES mentions some different types of Authenticated Key Establishment (AKE) procedures. Essentially, SDES just provides a medium to exchange a key (SDP within SIP), but it does not specify the actual key exchange protocol.</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32</a:t>
            </a:fld>
            <a:endParaRPr lang="en-US"/>
          </a:p>
        </p:txBody>
      </p:sp>
    </p:spTree>
    <p:extLst>
      <p:ext uri="{BB962C8B-B14F-4D97-AF65-F5344CB8AC3E}">
        <p14:creationId xmlns:p14="http://schemas.microsoft.com/office/powerpoint/2010/main" val="359716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Skinny can be run on a variety of Cisco platforms, from Call Manager Express installations on routers</a:t>
            </a:r>
            <a:r>
              <a:rPr lang="en-US" baseline="0" dirty="0" smtClean="0"/>
              <a:t> to more full scale UC platforms. It’s got a lovely packet format, very simple and straightforward.</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4</a:t>
            </a:fld>
            <a:endParaRPr lang="en-US"/>
          </a:p>
        </p:txBody>
      </p:sp>
    </p:spTree>
    <p:extLst>
      <p:ext uri="{BB962C8B-B14F-4D97-AF65-F5344CB8AC3E}">
        <p14:creationId xmlns:p14="http://schemas.microsoft.com/office/powerpoint/2010/main" val="3004778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 key</a:t>
            </a:r>
            <a:r>
              <a:rPr lang="en-US" baseline="0" dirty="0" smtClean="0"/>
              <a:t> information is exchanged in plaintext, as the transport layer is not encrypted. Grabbing the key is therefore trivial.</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34</a:t>
            </a:fld>
            <a:endParaRPr lang="en-US"/>
          </a:p>
        </p:txBody>
      </p:sp>
    </p:spTree>
    <p:extLst>
      <p:ext uri="{BB962C8B-B14F-4D97-AF65-F5344CB8AC3E}">
        <p14:creationId xmlns:p14="http://schemas.microsoft.com/office/powerpoint/2010/main" val="1238230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this program to decrypt: https://github.com/gteissier/srtp-decrypt</a:t>
            </a:r>
          </a:p>
          <a:p>
            <a:endParaRPr lang="en-US" dirty="0" smtClean="0"/>
          </a:p>
          <a:p>
            <a:r>
              <a:rPr lang="en-US" dirty="0" smtClean="0"/>
              <a:t>There are a few steps involved,</a:t>
            </a:r>
            <a:r>
              <a:rPr lang="en-US" baseline="0" dirty="0" smtClean="0"/>
              <a:t> I hope to have a thorough write-up online at some point in the near future.</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35</a:t>
            </a:fld>
            <a:endParaRPr lang="en-US"/>
          </a:p>
        </p:txBody>
      </p:sp>
    </p:spTree>
    <p:extLst>
      <p:ext uri="{BB962C8B-B14F-4D97-AF65-F5344CB8AC3E}">
        <p14:creationId xmlns:p14="http://schemas.microsoft.com/office/powerpoint/2010/main" val="1919890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hate walls of text, but this is an appropriate quote. Clearly, </a:t>
            </a:r>
            <a:r>
              <a:rPr lang="en-US" dirty="0" err="1" smtClean="0"/>
              <a:t>Linphone</a:t>
            </a:r>
            <a:r>
              <a:rPr lang="en-US" baseline="0" dirty="0" smtClean="0"/>
              <a:t> (the soft-client used in the previous slides) doesn’t care about this sort of thing.</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36</a:t>
            </a:fld>
            <a:endParaRPr lang="en-US"/>
          </a:p>
        </p:txBody>
      </p:sp>
    </p:spTree>
    <p:extLst>
      <p:ext uri="{BB962C8B-B14F-4D97-AF65-F5344CB8AC3E}">
        <p14:creationId xmlns:p14="http://schemas.microsoft.com/office/powerpoint/2010/main" val="2252879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DTLS largely just implement TLS</a:t>
            </a:r>
            <a:r>
              <a:rPr lang="en-US" baseline="0" dirty="0" smtClean="0"/>
              <a:t> over UDP, with very few modifications to solve the issues presented by unreliable transport. Packets arriving out of order, not arriving at all, and datagram size limits all pose problems for TLS. The DTLS RFC introduces minor changes to resolve these issues.</a:t>
            </a:r>
          </a:p>
          <a:p>
            <a:endParaRPr lang="en-US" baseline="0" dirty="0" smtClean="0"/>
          </a:p>
          <a:p>
            <a:r>
              <a:rPr lang="en-US" baseline="0" dirty="0" smtClean="0"/>
              <a:t>I have not seen too many implementations touting DTLS for VoIP/UC. I don’t know why this is. Maybe I’m not looking hard enough. At any rate, it doesn’t jump out when searching around for VoIP security solutions. There would definitely be additional administrative overhead associated with DTLS, mainly in certificate management.</a:t>
            </a:r>
          </a:p>
          <a:p>
            <a:endParaRPr lang="en-US" baseline="0" dirty="0" smtClean="0"/>
          </a:p>
          <a:p>
            <a:r>
              <a:rPr lang="en-US" baseline="0" dirty="0" err="1" smtClean="0"/>
              <a:t>WebRTC</a:t>
            </a:r>
            <a:r>
              <a:rPr lang="en-US" baseline="0" dirty="0" smtClean="0"/>
              <a:t> is a project to allow for real-time communication within web browsers.</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37</a:t>
            </a:fld>
            <a:endParaRPr lang="en-US"/>
          </a:p>
        </p:txBody>
      </p:sp>
    </p:spTree>
    <p:extLst>
      <p:ext uri="{BB962C8B-B14F-4D97-AF65-F5344CB8AC3E}">
        <p14:creationId xmlns:p14="http://schemas.microsoft.com/office/powerpoint/2010/main" val="4088791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calling parties establish a master key using </a:t>
            </a:r>
            <a:r>
              <a:rPr lang="en-US" baseline="0" dirty="0" err="1" smtClean="0"/>
              <a:t>Diffie</a:t>
            </a:r>
            <a:r>
              <a:rPr lang="en-US" baseline="0" dirty="0" smtClean="0"/>
              <a:t>-Hellman. This master key is then used to derive session keys, with periodic rekeying. This removes the burden of key exchange from the signaling protocol. It also greatly simplifies the key exchange. Instead of having to use SDP and figuring out the actual key exchange method used (ex: MIKEY and all of it’s supported exchange methods), this distills it down to one method: </a:t>
            </a:r>
            <a:r>
              <a:rPr lang="en-US" baseline="0" dirty="0" err="1" smtClean="0"/>
              <a:t>Diffie</a:t>
            </a:r>
            <a:r>
              <a:rPr lang="en-US" baseline="0" dirty="0" smtClean="0"/>
              <a:t>-Hellman.</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38</a:t>
            </a:fld>
            <a:endParaRPr lang="en-US"/>
          </a:p>
        </p:txBody>
      </p:sp>
    </p:spTree>
    <p:extLst>
      <p:ext uri="{BB962C8B-B14F-4D97-AF65-F5344CB8AC3E}">
        <p14:creationId xmlns:p14="http://schemas.microsoft.com/office/powerpoint/2010/main" val="1815228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very important that users verbally compare</a:t>
            </a:r>
            <a:r>
              <a:rPr lang="en-US" baseline="0" dirty="0" smtClean="0"/>
              <a:t> strings. Any attempt to automatically compare the strings would be useless, as it could be captured and manipulated by the </a:t>
            </a:r>
            <a:r>
              <a:rPr lang="en-US" baseline="0" dirty="0" err="1" smtClean="0"/>
              <a:t>MiTM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39</a:t>
            </a:fld>
            <a:endParaRPr lang="en-US"/>
          </a:p>
        </p:txBody>
      </p:sp>
    </p:spTree>
    <p:extLst>
      <p:ext uri="{BB962C8B-B14F-4D97-AF65-F5344CB8AC3E}">
        <p14:creationId xmlns:p14="http://schemas.microsoft.com/office/powerpoint/2010/main" val="1529494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Implementations can be very poor.</a:t>
            </a:r>
            <a:r>
              <a:rPr lang="en-US" baseline="0" dirty="0" smtClean="0"/>
              <a:t> Comprehensive vendor solutions may be better (ex: Cisco, Avaya, </a:t>
            </a:r>
            <a:r>
              <a:rPr lang="en-US" baseline="0" dirty="0" err="1" smtClean="0"/>
              <a:t>etc</a:t>
            </a:r>
            <a:r>
              <a:rPr lang="en-US" baseline="0" dirty="0" smtClean="0"/>
              <a:t>), but then this requires the use of all of that vendor’s equipment. This may be fine for an enterprise that is willing to invest in such a solution, but it isn’t really ideal if the goal is to have secure VoIP widely supported on the Internet using vendor-neutral protocols.</a:t>
            </a:r>
          </a:p>
          <a:p>
            <a:endParaRPr lang="en-US" baseline="0" dirty="0" smtClean="0"/>
          </a:p>
          <a:p>
            <a:r>
              <a:rPr lang="en-US" baseline="0" dirty="0" smtClean="0"/>
              <a:t>Administrative overhead for security configuration can be significant. Consider Asterisk. The documentation for configuring secure SIP or secure transport is very poor. And I love Asterisk. Softphone clients (and even firmware for physical phones) can be poorly written. </a:t>
            </a:r>
            <a:r>
              <a:rPr lang="en-US" baseline="0" dirty="0" err="1" smtClean="0"/>
              <a:t>Linphone</a:t>
            </a:r>
            <a:r>
              <a:rPr lang="en-US" baseline="0" dirty="0" smtClean="0"/>
              <a:t> will just crash if you send it a poorly crafted SIP packet. It also won’t bother telling you if it fails to establish a ZRTP stream, leaving the user ignorant.</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43</a:t>
            </a:fld>
            <a:endParaRPr lang="en-US"/>
          </a:p>
        </p:txBody>
      </p:sp>
    </p:spTree>
    <p:extLst>
      <p:ext uri="{BB962C8B-B14F-4D97-AF65-F5344CB8AC3E}">
        <p14:creationId xmlns:p14="http://schemas.microsoft.com/office/powerpoint/2010/main" val="2945815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44</a:t>
            </a:fld>
            <a:endParaRPr lang="en-US"/>
          </a:p>
        </p:txBody>
      </p:sp>
    </p:spTree>
    <p:extLst>
      <p:ext uri="{BB962C8B-B14F-4D97-AF65-F5344CB8AC3E}">
        <p14:creationId xmlns:p14="http://schemas.microsoft.com/office/powerpoint/2010/main" val="2164518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45</a:t>
            </a:fld>
            <a:endParaRPr lang="en-US"/>
          </a:p>
        </p:txBody>
      </p:sp>
    </p:spTree>
    <p:extLst>
      <p:ext uri="{BB962C8B-B14F-4D97-AF65-F5344CB8AC3E}">
        <p14:creationId xmlns:p14="http://schemas.microsoft.com/office/powerpoint/2010/main" val="216451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SIP messages look</a:t>
            </a:r>
            <a:r>
              <a:rPr lang="en-US" baseline="0" dirty="0" smtClean="0"/>
              <a:t> very much like HTTP. SIP is capable of accomplishing quite a bit, including setting up regular audio and video calls, capabilities exchanges, conferencing, etc. It definitely one of the most popular protocols, and tends to be what people think of when they hear the phrase “VoIP.”</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5</a:t>
            </a:fld>
            <a:endParaRPr lang="en-US"/>
          </a:p>
        </p:txBody>
      </p:sp>
    </p:spTree>
    <p:extLst>
      <p:ext uri="{BB962C8B-B14F-4D97-AF65-F5344CB8AC3E}">
        <p14:creationId xmlns:p14="http://schemas.microsoft.com/office/powerpoint/2010/main" val="351372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H.323 was one of the most widely implemented protocols,</a:t>
            </a:r>
            <a:r>
              <a:rPr lang="en-US" baseline="0" dirty="0" smtClean="0"/>
              <a:t> but there is a lot of movement toward SIP. It’s a very comprehensive solution, encompassing just about everything that you would expect from a unified communications solution. Signaling, security, </a:t>
            </a:r>
            <a:r>
              <a:rPr lang="en-US" baseline="0" dirty="0" err="1" smtClean="0"/>
              <a:t>QoS</a:t>
            </a:r>
            <a:r>
              <a:rPr lang="en-US" baseline="0" dirty="0" smtClean="0"/>
              <a:t>, capabilities exchange, and much more can be addressed by H.323. That said, I find it’s packet format to be horrifying. There are a lot of headers, and it’s not always immediately obvious what’s going on. This is unlike Skinny or SIP, where it’s usually pretty straightforward.</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6</a:t>
            </a:fld>
            <a:endParaRPr lang="en-US"/>
          </a:p>
        </p:txBody>
      </p:sp>
    </p:spTree>
    <p:extLst>
      <p:ext uri="{BB962C8B-B14F-4D97-AF65-F5344CB8AC3E}">
        <p14:creationId xmlns:p14="http://schemas.microsoft.com/office/powerpoint/2010/main" val="173164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typical VoIP</a:t>
            </a:r>
            <a:r>
              <a:rPr lang="en-US" baseline="0" dirty="0" smtClean="0"/>
              <a:t> architecture encompasses a call server and phones. Often, the phones will perform signaling with the call server, which will help them setup the call. Once the call is established, the actual audio/video flows directly between the two endpoints. However, some solutions do use the call server to proxy all media. This can be a source of a bottleneck.</a:t>
            </a:r>
          </a:p>
          <a:p>
            <a:endParaRPr lang="en-US" baseline="0" dirty="0" smtClean="0"/>
          </a:p>
          <a:p>
            <a:r>
              <a:rPr lang="en-US" baseline="0" dirty="0" smtClean="0"/>
              <a:t>Two phones can also signal directly to each other using SIP or H.323, and establish a call without a call server. There could also be multiple call servers involved, and this is often the case with complex topologies or calls routed via the Internet.</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7</a:t>
            </a:fld>
            <a:endParaRPr lang="en-US"/>
          </a:p>
        </p:txBody>
      </p:sp>
    </p:spTree>
    <p:extLst>
      <p:ext uri="{BB962C8B-B14F-4D97-AF65-F5344CB8AC3E}">
        <p14:creationId xmlns:p14="http://schemas.microsoft.com/office/powerpoint/2010/main" val="28821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my two</a:t>
            </a:r>
            <a:r>
              <a:rPr lang="en-US" baseline="0" dirty="0" smtClean="0"/>
              <a:t> cents about some of these protocols, with some examples of packet formats. Keep in mind that I’m not an expert by any means, so I’m just giving initial impressions.</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8</a:t>
            </a:fld>
            <a:endParaRPr lang="en-US"/>
          </a:p>
        </p:txBody>
      </p:sp>
    </p:spTree>
    <p:extLst>
      <p:ext uri="{BB962C8B-B14F-4D97-AF65-F5344CB8AC3E}">
        <p14:creationId xmlns:p14="http://schemas.microsoft.com/office/powerpoint/2010/main" val="402191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CCCP, SCCP. I tend to get them confused. At any rate, Skinny is a very clean protocol, and is very easy</a:t>
            </a:r>
            <a:r>
              <a:rPr lang="en-US" baseline="0" dirty="0" smtClean="0"/>
              <a:t> to interpret in packet captures. However, it is proprietary.</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9</a:t>
            </a:fld>
            <a:endParaRPr lang="en-US"/>
          </a:p>
        </p:txBody>
      </p:sp>
    </p:spTree>
    <p:extLst>
      <p:ext uri="{BB962C8B-B14F-4D97-AF65-F5344CB8AC3E}">
        <p14:creationId xmlns:p14="http://schemas.microsoft.com/office/powerpoint/2010/main" val="54422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simple, direct message. It’s pretty obvious that the phone has gone off-hook</a:t>
            </a:r>
            <a:r>
              <a:rPr lang="en-US" baseline="0" dirty="0" smtClean="0"/>
              <a:t> (hence the </a:t>
            </a:r>
            <a:r>
              <a:rPr lang="en-US" baseline="0" dirty="0" err="1" smtClean="0"/>
              <a:t>OffHookMessage</a:t>
            </a:r>
            <a:r>
              <a:rPr lang="en-US" baseline="0" dirty="0" smtClean="0"/>
              <a:t>). Also notice that it’s a pretty small packet.</a:t>
            </a:r>
            <a:endParaRPr lang="en-US" dirty="0"/>
          </a:p>
        </p:txBody>
      </p:sp>
      <p:sp>
        <p:nvSpPr>
          <p:cNvPr id="4" name="Slide Number Placeholder 3"/>
          <p:cNvSpPr>
            <a:spLocks noGrp="1"/>
          </p:cNvSpPr>
          <p:nvPr>
            <p:ph type="sldNum" sz="quarter" idx="10"/>
          </p:nvPr>
        </p:nvSpPr>
        <p:spPr/>
        <p:txBody>
          <a:bodyPr/>
          <a:lstStyle/>
          <a:p>
            <a:fld id="{41F6EDD4-591D-4305-BCAA-E4490A8471E1}" type="slidenum">
              <a:rPr lang="en-US" smtClean="0"/>
              <a:t>10</a:t>
            </a:fld>
            <a:endParaRPr lang="en-US"/>
          </a:p>
        </p:txBody>
      </p:sp>
    </p:spTree>
    <p:extLst>
      <p:ext uri="{BB962C8B-B14F-4D97-AF65-F5344CB8AC3E}">
        <p14:creationId xmlns:p14="http://schemas.microsoft.com/office/powerpoint/2010/main" val="17536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953EA5-B56F-8848-AAA7-4EAE742F01BE}"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380212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53EA5-B56F-8848-AAA7-4EAE742F01BE}"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223475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53EA5-B56F-8848-AAA7-4EAE742F01BE}"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5371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53EA5-B56F-8848-AAA7-4EAE742F01BE}"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325917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53EA5-B56F-8848-AAA7-4EAE742F01BE}"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25378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53EA5-B56F-8848-AAA7-4EAE742F01BE}"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124098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953EA5-B56F-8848-AAA7-4EAE742F01BE}" type="datetimeFigureOut">
              <a:rPr lang="en-US" smtClean="0"/>
              <a:t>5/9/14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36537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53EA5-B56F-8848-AAA7-4EAE742F01BE}" type="datetimeFigureOut">
              <a:rPr lang="en-US" smtClean="0"/>
              <a:t>5/9/14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143182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53EA5-B56F-8848-AAA7-4EAE742F01BE}" type="datetimeFigureOut">
              <a:rPr lang="en-US" smtClean="0"/>
              <a:t>5/9/14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22567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53EA5-B56F-8848-AAA7-4EAE742F01BE}"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410505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53EA5-B56F-8848-AAA7-4EAE742F01BE}"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0EAE9-D38E-5B42-82A1-4D3B24462A92}" type="slidenum">
              <a:rPr lang="en-US" smtClean="0"/>
              <a:t>‹#›</a:t>
            </a:fld>
            <a:endParaRPr lang="en-US"/>
          </a:p>
        </p:txBody>
      </p:sp>
    </p:spTree>
    <p:extLst>
      <p:ext uri="{BB962C8B-B14F-4D97-AF65-F5344CB8AC3E}">
        <p14:creationId xmlns:p14="http://schemas.microsoft.com/office/powerpoint/2010/main" val="2224776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53EA5-B56F-8848-AAA7-4EAE742F01BE}" type="datetimeFigureOut">
              <a:rPr lang="en-US" smtClean="0"/>
              <a:t>5/9/14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0EAE9-D38E-5B42-82A1-4D3B24462A92}" type="slidenum">
              <a:rPr lang="en-US" smtClean="0"/>
              <a:t>‹#›</a:t>
            </a:fld>
            <a:endParaRPr lang="en-US"/>
          </a:p>
        </p:txBody>
      </p:sp>
    </p:spTree>
    <p:extLst>
      <p:ext uri="{BB962C8B-B14F-4D97-AF65-F5344CB8AC3E}">
        <p14:creationId xmlns:p14="http://schemas.microsoft.com/office/powerpoint/2010/main" val="302228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hyperlink" Target="http://www.zrtp.org/zrtp-protocol" TargetMode="External"/><Relationship Id="rId4" Type="http://schemas.openxmlformats.org/officeDocument/2006/relationships/hyperlink" Target="http://wiki.freeswitch.org/wiki/SIP_TLS" TargetMode="External"/><Relationship Id="rId5" Type="http://schemas.openxmlformats.org/officeDocument/2006/relationships/hyperlink" Target="https://www.isecpartners.com/media/12973/isec-garbutt-lackey-point-click-rtp-inject%20-bh07.pdf"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a:bodyPr>
          <a:lstStyle/>
          <a:p>
            <a:r>
              <a:rPr lang="en-US" dirty="0" smtClean="0"/>
              <a:t>Intro to VoIP and VoIP Security</a:t>
            </a:r>
            <a:endParaRPr lang="en-US" dirty="0"/>
          </a:p>
        </p:txBody>
      </p:sp>
      <p:sp>
        <p:nvSpPr>
          <p:cNvPr id="3" name="Subtitle 2"/>
          <p:cNvSpPr>
            <a:spLocks noGrp="1"/>
          </p:cNvSpPr>
          <p:nvPr>
            <p:ph type="subTitle" idx="1"/>
          </p:nvPr>
        </p:nvSpPr>
        <p:spPr>
          <a:xfrm>
            <a:off x="1371600" y="3886199"/>
            <a:ext cx="6400800" cy="574705"/>
          </a:xfrm>
          <a:solidFill>
            <a:schemeClr val="bg1"/>
          </a:solidFill>
        </p:spPr>
        <p:txBody>
          <a:bodyPr>
            <a:normAutofit lnSpcReduction="10000"/>
          </a:bodyPr>
          <a:lstStyle/>
          <a:p>
            <a:r>
              <a:rPr lang="en-US" dirty="0" smtClean="0">
                <a:solidFill>
                  <a:schemeClr val="tx1"/>
                </a:solidFill>
              </a:rPr>
              <a:t>Anthony Critelli</a:t>
            </a:r>
            <a:endParaRPr lang="en-US" dirty="0">
              <a:solidFill>
                <a:schemeClr val="tx1"/>
              </a:solidFill>
            </a:endParaRPr>
          </a:p>
        </p:txBody>
      </p:sp>
    </p:spTree>
    <p:extLst>
      <p:ext uri="{BB962C8B-B14F-4D97-AF65-F5344CB8AC3E}">
        <p14:creationId xmlns:p14="http://schemas.microsoft.com/office/powerpoint/2010/main" val="5655520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364" y="2638315"/>
            <a:ext cx="8824070" cy="1479592"/>
          </a:xfrm>
          <a:prstGeom prst="rect">
            <a:avLst/>
          </a:prstGeom>
        </p:spPr>
      </p:pic>
    </p:spTree>
    <p:extLst>
      <p:ext uri="{BB962C8B-B14F-4D97-AF65-F5344CB8AC3E}">
        <p14:creationId xmlns:p14="http://schemas.microsoft.com/office/powerpoint/2010/main" val="19736013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bg1"/>
          </a:solidFill>
        </p:spPr>
        <p:txBody>
          <a:bodyPr>
            <a:normAutofit/>
          </a:bodyPr>
          <a:lstStyle/>
          <a:p>
            <a:r>
              <a:rPr lang="en-US" dirty="0" smtClean="0"/>
              <a:t>SIP – Session Initiation Protocol</a:t>
            </a:r>
            <a:endParaRPr lang="en-US" dirty="0"/>
          </a:p>
        </p:txBody>
      </p:sp>
      <p:sp>
        <p:nvSpPr>
          <p:cNvPr id="5" name="Subtitle 4"/>
          <p:cNvSpPr>
            <a:spLocks noGrp="1"/>
          </p:cNvSpPr>
          <p:nvPr>
            <p:ph type="subTitle" idx="1"/>
          </p:nvPr>
        </p:nvSpPr>
        <p:spPr>
          <a:xfrm>
            <a:off x="0" y="3886200"/>
            <a:ext cx="9144000" cy="573066"/>
          </a:xfrm>
          <a:solidFill>
            <a:schemeClr val="bg1"/>
          </a:solidFill>
        </p:spPr>
        <p:txBody>
          <a:bodyPr>
            <a:normAutofit lnSpcReduction="10000"/>
          </a:bodyPr>
          <a:lstStyle/>
          <a:p>
            <a:r>
              <a:rPr lang="en-US" dirty="0" smtClean="0"/>
              <a:t>Standardized, gaining popularity, nice packet format</a:t>
            </a:r>
            <a:endParaRPr lang="en-US" dirty="0"/>
          </a:p>
        </p:txBody>
      </p:sp>
    </p:spTree>
    <p:extLst>
      <p:ext uri="{BB962C8B-B14F-4D97-AF65-F5344CB8AC3E}">
        <p14:creationId xmlns:p14="http://schemas.microsoft.com/office/powerpoint/2010/main" val="14022536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20636" y="584836"/>
            <a:ext cx="7772400" cy="5200650"/>
          </a:xfrm>
          <a:prstGeom prst="rect">
            <a:avLst/>
          </a:prstGeom>
        </p:spPr>
      </p:pic>
    </p:spTree>
    <p:extLst>
      <p:ext uri="{BB962C8B-B14F-4D97-AF65-F5344CB8AC3E}">
        <p14:creationId xmlns:p14="http://schemas.microsoft.com/office/powerpoint/2010/main" val="8404215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bg1"/>
          </a:solidFill>
        </p:spPr>
        <p:txBody>
          <a:bodyPr>
            <a:normAutofit/>
          </a:bodyPr>
          <a:lstStyle/>
          <a:p>
            <a:r>
              <a:rPr lang="en-US" dirty="0" smtClean="0"/>
              <a:t>H.323</a:t>
            </a:r>
            <a:endParaRPr lang="en-US" dirty="0"/>
          </a:p>
        </p:txBody>
      </p:sp>
      <p:sp>
        <p:nvSpPr>
          <p:cNvPr id="5" name="Subtitle 4"/>
          <p:cNvSpPr>
            <a:spLocks noGrp="1"/>
          </p:cNvSpPr>
          <p:nvPr>
            <p:ph type="subTitle" idx="1"/>
          </p:nvPr>
        </p:nvSpPr>
        <p:spPr>
          <a:xfrm>
            <a:off x="0" y="3886200"/>
            <a:ext cx="9144000" cy="573066"/>
          </a:xfrm>
          <a:solidFill>
            <a:schemeClr val="bg1"/>
          </a:solidFill>
        </p:spPr>
        <p:txBody>
          <a:bodyPr>
            <a:normAutofit lnSpcReduction="10000"/>
          </a:bodyPr>
          <a:lstStyle/>
          <a:p>
            <a:r>
              <a:rPr lang="en-US" dirty="0" smtClean="0"/>
              <a:t>Oh God, kill it with fire.</a:t>
            </a:r>
            <a:endParaRPr lang="en-US" dirty="0"/>
          </a:p>
        </p:txBody>
      </p:sp>
    </p:spTree>
    <p:extLst>
      <p:ext uri="{BB962C8B-B14F-4D97-AF65-F5344CB8AC3E}">
        <p14:creationId xmlns:p14="http://schemas.microsoft.com/office/powerpoint/2010/main" val="2807776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525" y="900112"/>
            <a:ext cx="9124950" cy="5057775"/>
          </a:xfrm>
          <a:prstGeom prst="rect">
            <a:avLst/>
          </a:prstGeom>
        </p:spPr>
      </p:pic>
    </p:spTree>
    <p:extLst>
      <p:ext uri="{BB962C8B-B14F-4D97-AF65-F5344CB8AC3E}">
        <p14:creationId xmlns:p14="http://schemas.microsoft.com/office/powerpoint/2010/main" val="2458307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Back to Security - Vulnerabilities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lnSpcReduction="10000"/>
          </a:bodyPr>
          <a:lstStyle/>
          <a:p>
            <a:r>
              <a:rPr lang="en-US" dirty="0" smtClean="0"/>
              <a:t>Like most networks, we can consider several vulnerabilities</a:t>
            </a:r>
          </a:p>
          <a:p>
            <a:r>
              <a:rPr lang="en-US" dirty="0" smtClean="0"/>
              <a:t>Protocol vulnerabilities</a:t>
            </a:r>
          </a:p>
          <a:p>
            <a:pPr lvl="1"/>
            <a:r>
              <a:rPr lang="en-US" dirty="0" smtClean="0"/>
              <a:t>Focus of this presentation</a:t>
            </a:r>
          </a:p>
          <a:p>
            <a:pPr lvl="1"/>
            <a:r>
              <a:rPr lang="en-US" dirty="0" smtClean="0"/>
              <a:t>What are the weaknesses in signaling and transport?</a:t>
            </a:r>
          </a:p>
          <a:p>
            <a:r>
              <a:rPr lang="en-US" dirty="0" smtClean="0"/>
              <a:t>Architectural vulnerabilities</a:t>
            </a:r>
          </a:p>
          <a:p>
            <a:pPr lvl="1"/>
            <a:r>
              <a:rPr lang="en-US" dirty="0" smtClean="0"/>
              <a:t>Misconfigured </a:t>
            </a:r>
            <a:r>
              <a:rPr lang="en-US" dirty="0" err="1" smtClean="0"/>
              <a:t>dialplans</a:t>
            </a:r>
            <a:r>
              <a:rPr lang="en-US" dirty="0" smtClean="0"/>
              <a:t> lead to toll fraud</a:t>
            </a:r>
          </a:p>
          <a:p>
            <a:pPr lvl="1"/>
            <a:r>
              <a:rPr lang="en-US" dirty="0" smtClean="0"/>
              <a:t>Misconfiguration allowing anyone to register a phone</a:t>
            </a:r>
          </a:p>
          <a:p>
            <a:pPr lvl="1"/>
            <a:r>
              <a:rPr lang="en-US" dirty="0" smtClean="0"/>
              <a:t>TFTP</a:t>
            </a:r>
          </a:p>
          <a:p>
            <a:pPr lvl="1"/>
            <a:endParaRPr lang="en-US" dirty="0" smtClean="0"/>
          </a:p>
          <a:p>
            <a:pPr lvl="1"/>
            <a:endParaRPr lang="en-US" dirty="0"/>
          </a:p>
        </p:txBody>
      </p:sp>
    </p:spTree>
    <p:extLst>
      <p:ext uri="{BB962C8B-B14F-4D97-AF65-F5344CB8AC3E}">
        <p14:creationId xmlns:p14="http://schemas.microsoft.com/office/powerpoint/2010/main" val="37261664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Quick note about TFTP</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lstStyle/>
          <a:p>
            <a:r>
              <a:rPr lang="en-US" dirty="0" smtClean="0"/>
              <a:t>This varies </a:t>
            </a:r>
            <a:r>
              <a:rPr lang="en-US" u="sng" dirty="0" smtClean="0"/>
              <a:t>a lot</a:t>
            </a:r>
            <a:r>
              <a:rPr lang="en-US" dirty="0" smtClean="0"/>
              <a:t> by implementation, vendor, and version</a:t>
            </a:r>
          </a:p>
          <a:p>
            <a:r>
              <a:rPr lang="en-US" dirty="0" smtClean="0"/>
              <a:t>Here’s just a quick look using an older Cisco phone</a:t>
            </a:r>
          </a:p>
          <a:p>
            <a:r>
              <a:rPr lang="en-US" dirty="0" smtClean="0"/>
              <a:t>Phone will request SIP&lt;MAC&gt;.</a:t>
            </a:r>
            <a:r>
              <a:rPr lang="en-US" dirty="0" err="1" smtClean="0"/>
              <a:t>cnf</a:t>
            </a:r>
            <a:r>
              <a:rPr lang="en-US" dirty="0" smtClean="0"/>
              <a:t> file</a:t>
            </a:r>
          </a:p>
          <a:p>
            <a:r>
              <a:rPr lang="en-US" dirty="0" smtClean="0"/>
              <a:t>So, if you know the phone’s MAC, you can make a TFTP request for it’s </a:t>
            </a:r>
            <a:r>
              <a:rPr lang="en-US" dirty="0" err="1" smtClean="0"/>
              <a:t>config</a:t>
            </a:r>
            <a:r>
              <a:rPr lang="en-US" dirty="0" smtClean="0"/>
              <a:t> and spoof</a:t>
            </a:r>
            <a:endParaRPr lang="en-US" dirty="0"/>
          </a:p>
        </p:txBody>
      </p:sp>
    </p:spTree>
    <p:extLst>
      <p:ext uri="{BB962C8B-B14F-4D97-AF65-F5344CB8AC3E}">
        <p14:creationId xmlns:p14="http://schemas.microsoft.com/office/powerpoint/2010/main" val="11400053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297" y="2076371"/>
            <a:ext cx="9006703" cy="2537403"/>
          </a:xfrm>
          <a:prstGeom prst="rect">
            <a:avLst/>
          </a:prstGeom>
        </p:spPr>
      </p:pic>
    </p:spTree>
    <p:extLst>
      <p:ext uri="{BB962C8B-B14F-4D97-AF65-F5344CB8AC3E}">
        <p14:creationId xmlns:p14="http://schemas.microsoft.com/office/powerpoint/2010/main" val="8112982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3450" y="604837"/>
            <a:ext cx="7277100" cy="5648325"/>
          </a:xfrm>
          <a:prstGeom prst="rect">
            <a:avLst/>
          </a:prstGeom>
        </p:spPr>
      </p:pic>
    </p:spTree>
    <p:extLst>
      <p:ext uri="{BB962C8B-B14F-4D97-AF65-F5344CB8AC3E}">
        <p14:creationId xmlns:p14="http://schemas.microsoft.com/office/powerpoint/2010/main" val="32544208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Signaling Vulnerabilities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We mostly have two problems:</a:t>
            </a:r>
          </a:p>
          <a:p>
            <a:pPr lvl="1"/>
            <a:r>
              <a:rPr lang="en-US" dirty="0" smtClean="0"/>
              <a:t>Lack of encryption</a:t>
            </a:r>
          </a:p>
          <a:p>
            <a:pPr lvl="1"/>
            <a:r>
              <a:rPr lang="en-US" dirty="0" smtClean="0"/>
              <a:t>Lack of strong authentication</a:t>
            </a:r>
          </a:p>
          <a:p>
            <a:r>
              <a:rPr lang="en-US" dirty="0" smtClean="0"/>
              <a:t>Consider SIP</a:t>
            </a:r>
          </a:p>
          <a:p>
            <a:pPr lvl="1"/>
            <a:r>
              <a:rPr lang="en-US" dirty="0" smtClean="0"/>
              <a:t>No encryption – information gathering</a:t>
            </a:r>
          </a:p>
          <a:p>
            <a:pPr lvl="2"/>
            <a:r>
              <a:rPr lang="en-US" dirty="0" smtClean="0"/>
              <a:t>Call source and destination info, phone user agent, etc.</a:t>
            </a:r>
          </a:p>
          <a:p>
            <a:pPr lvl="1"/>
            <a:r>
              <a:rPr lang="en-US" dirty="0" smtClean="0"/>
              <a:t>No strong authentication – spoof a phone or SIP packets</a:t>
            </a:r>
          </a:p>
          <a:p>
            <a:pPr lvl="1"/>
            <a:endParaRPr lang="en-US" dirty="0" smtClean="0"/>
          </a:p>
          <a:p>
            <a:pPr lvl="1"/>
            <a:endParaRPr lang="en-US" dirty="0"/>
          </a:p>
        </p:txBody>
      </p:sp>
    </p:spTree>
    <p:extLst>
      <p:ext uri="{BB962C8B-B14F-4D97-AF65-F5344CB8AC3E}">
        <p14:creationId xmlns:p14="http://schemas.microsoft.com/office/powerpoint/2010/main" val="18174651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A quick word on the PSTN</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lstStyle/>
          <a:p>
            <a:r>
              <a:rPr lang="en-US" dirty="0" smtClean="0"/>
              <a:t>Circuit switched</a:t>
            </a:r>
          </a:p>
          <a:p>
            <a:pPr lvl="1"/>
            <a:r>
              <a:rPr lang="en-US" dirty="0" smtClean="0"/>
              <a:t>Every phone call consumed an ENTIRE circuit</a:t>
            </a:r>
          </a:p>
          <a:p>
            <a:pPr lvl="2"/>
            <a:r>
              <a:rPr lang="en-US" dirty="0" smtClean="0"/>
              <a:t>Physical copper circuit, like the one to your house</a:t>
            </a:r>
          </a:p>
          <a:p>
            <a:pPr lvl="2"/>
            <a:r>
              <a:rPr lang="en-US" dirty="0" smtClean="0"/>
              <a:t>Entire channel on a T-carrier, like T1 (24 channels)</a:t>
            </a:r>
          </a:p>
          <a:p>
            <a:pPr lvl="1"/>
            <a:r>
              <a:rPr lang="en-US" dirty="0" smtClean="0"/>
              <a:t>Multiplexing (</a:t>
            </a:r>
            <a:r>
              <a:rPr lang="en-US" dirty="0" err="1" smtClean="0"/>
              <a:t>muxing</a:t>
            </a:r>
            <a:r>
              <a:rPr lang="en-US" dirty="0" smtClean="0"/>
              <a:t>) was expensive</a:t>
            </a:r>
          </a:p>
          <a:p>
            <a:pPr lvl="2"/>
            <a:r>
              <a:rPr lang="en-US" dirty="0" smtClean="0"/>
              <a:t>You needed to dedicate an entire new channel</a:t>
            </a:r>
          </a:p>
          <a:p>
            <a:pPr lvl="2"/>
            <a:r>
              <a:rPr lang="en-US" dirty="0" smtClean="0"/>
              <a:t>Compared to IP where you just spew packets onto the wire</a:t>
            </a:r>
          </a:p>
          <a:p>
            <a:pPr lvl="1"/>
            <a:endParaRPr lang="en-US" dirty="0" smtClean="0"/>
          </a:p>
          <a:p>
            <a:endParaRPr lang="en-US" dirty="0"/>
          </a:p>
        </p:txBody>
      </p:sp>
    </p:spTree>
    <p:extLst>
      <p:ext uri="{BB962C8B-B14F-4D97-AF65-F5344CB8AC3E}">
        <p14:creationId xmlns:p14="http://schemas.microsoft.com/office/powerpoint/2010/main" val="17307761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SIP Authentication</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Authentication – Digest Access Authentication</a:t>
            </a:r>
          </a:p>
          <a:p>
            <a:pPr lvl="1"/>
            <a:r>
              <a:rPr lang="en-US" dirty="0" smtClean="0"/>
              <a:t>RFC 2617</a:t>
            </a:r>
          </a:p>
          <a:p>
            <a:pPr lvl="1"/>
            <a:r>
              <a:rPr lang="en-US" dirty="0" smtClean="0"/>
              <a:t>MD5 hashing on a nonce value</a:t>
            </a:r>
          </a:p>
          <a:p>
            <a:pPr lvl="2"/>
            <a:r>
              <a:rPr lang="en-US" dirty="0" smtClean="0"/>
              <a:t>Not particularly difficult to reverse</a:t>
            </a:r>
          </a:p>
          <a:p>
            <a:pPr lvl="1"/>
            <a:r>
              <a:rPr lang="en-US" dirty="0" smtClean="0"/>
              <a:t>This is also used in HTTP Authentication</a:t>
            </a:r>
          </a:p>
          <a:p>
            <a:r>
              <a:rPr lang="en-US" dirty="0" err="1" smtClean="0"/>
              <a:t>Sipcrack</a:t>
            </a:r>
            <a:r>
              <a:rPr lang="en-US" dirty="0" smtClean="0"/>
              <a:t> – tool to sniff logins and crack digests based on wordlists</a:t>
            </a:r>
          </a:p>
          <a:p>
            <a:pPr lvl="1"/>
            <a:r>
              <a:rPr lang="en-US" dirty="0" smtClean="0"/>
              <a:t>You can also feed it </a:t>
            </a:r>
            <a:r>
              <a:rPr lang="en-US" dirty="0" err="1" smtClean="0"/>
              <a:t>pcaps</a:t>
            </a:r>
            <a:endParaRPr lang="en-US" dirty="0" smtClean="0"/>
          </a:p>
        </p:txBody>
      </p:sp>
    </p:spTree>
    <p:extLst>
      <p:ext uri="{BB962C8B-B14F-4D97-AF65-F5344CB8AC3E}">
        <p14:creationId xmlns:p14="http://schemas.microsoft.com/office/powerpoint/2010/main" val="7020039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417" y="474744"/>
            <a:ext cx="5125165" cy="20767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45" y="3090746"/>
            <a:ext cx="8468907" cy="3620005"/>
          </a:xfrm>
          <a:prstGeom prst="rect">
            <a:avLst/>
          </a:prstGeom>
        </p:spPr>
      </p:pic>
    </p:spTree>
    <p:extLst>
      <p:ext uri="{BB962C8B-B14F-4D97-AF65-F5344CB8AC3E}">
        <p14:creationId xmlns:p14="http://schemas.microsoft.com/office/powerpoint/2010/main" val="1584928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SIP Encryption (or lack thereof)</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Unencrypted</a:t>
            </a:r>
          </a:p>
          <a:p>
            <a:pPr lvl="1"/>
            <a:r>
              <a:rPr lang="en-US" dirty="0" smtClean="0"/>
              <a:t>Easy to spoof</a:t>
            </a:r>
          </a:p>
          <a:p>
            <a:pPr lvl="1"/>
            <a:r>
              <a:rPr lang="en-US" dirty="0" smtClean="0"/>
              <a:t>Easy to gather information</a:t>
            </a:r>
          </a:p>
          <a:p>
            <a:r>
              <a:rPr lang="en-US" dirty="0" smtClean="0"/>
              <a:t>Spoofing – make phones ring, redirect calls, etc.</a:t>
            </a:r>
          </a:p>
          <a:p>
            <a:r>
              <a:rPr lang="en-US" dirty="0" smtClean="0"/>
              <a:t>Information gathering – most obvious is calling history</a:t>
            </a:r>
          </a:p>
          <a:p>
            <a:pPr lvl="1"/>
            <a:r>
              <a:rPr lang="en-US" dirty="0" smtClean="0"/>
              <a:t>But consider if DTMF is sent over SIP. Credit card numbers, etc.</a:t>
            </a:r>
            <a:endParaRPr lang="en-US" dirty="0"/>
          </a:p>
        </p:txBody>
      </p:sp>
    </p:spTree>
    <p:extLst>
      <p:ext uri="{BB962C8B-B14F-4D97-AF65-F5344CB8AC3E}">
        <p14:creationId xmlns:p14="http://schemas.microsoft.com/office/powerpoint/2010/main" val="26131758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43565" y="35009"/>
            <a:ext cx="7456869" cy="6822991"/>
          </a:xfrm>
          <a:prstGeom prst="rect">
            <a:avLst/>
          </a:prstGeom>
        </p:spPr>
      </p:pic>
    </p:spTree>
    <p:extLst>
      <p:ext uri="{BB962C8B-B14F-4D97-AF65-F5344CB8AC3E}">
        <p14:creationId xmlns:p14="http://schemas.microsoft.com/office/powerpoint/2010/main" val="2440826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Transport Vulnerabilities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RTP/RTCP</a:t>
            </a:r>
          </a:p>
          <a:p>
            <a:pPr lvl="1"/>
            <a:r>
              <a:rPr lang="en-US" dirty="0" smtClean="0"/>
              <a:t>Unencrypted, unauthenticated, no integrity checks, etc.</a:t>
            </a:r>
          </a:p>
          <a:p>
            <a:pPr lvl="1"/>
            <a:r>
              <a:rPr lang="en-US" dirty="0" smtClean="0"/>
              <a:t>So, we can:</a:t>
            </a:r>
          </a:p>
          <a:p>
            <a:pPr lvl="2"/>
            <a:r>
              <a:rPr lang="en-US" dirty="0" smtClean="0"/>
              <a:t>Listen in on conversations</a:t>
            </a:r>
          </a:p>
          <a:p>
            <a:pPr lvl="3"/>
            <a:r>
              <a:rPr lang="en-US" dirty="0" err="1" smtClean="0"/>
              <a:t>Wireshark</a:t>
            </a:r>
            <a:r>
              <a:rPr lang="en-US" dirty="0" smtClean="0"/>
              <a:t> makes it easy!</a:t>
            </a:r>
          </a:p>
          <a:p>
            <a:pPr lvl="2"/>
            <a:r>
              <a:rPr lang="en-US" dirty="0" smtClean="0"/>
              <a:t>Play back arbitrary voice/video</a:t>
            </a:r>
          </a:p>
          <a:p>
            <a:pPr lvl="3"/>
            <a:r>
              <a:rPr lang="en-US" dirty="0" smtClean="0"/>
              <a:t>Easy to do by incrementing sequence number</a:t>
            </a:r>
          </a:p>
          <a:p>
            <a:pPr lvl="2"/>
            <a:r>
              <a:rPr lang="en-US" dirty="0" smtClean="0"/>
              <a:t>Modify data in transit</a:t>
            </a:r>
          </a:p>
          <a:p>
            <a:pPr lvl="1"/>
            <a:endParaRPr lang="en-US" dirty="0"/>
          </a:p>
        </p:txBody>
      </p:sp>
    </p:spTree>
    <p:extLst>
      <p:ext uri="{BB962C8B-B14F-4D97-AF65-F5344CB8AC3E}">
        <p14:creationId xmlns:p14="http://schemas.microsoft.com/office/powerpoint/2010/main" val="33781500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6205" y="2109603"/>
            <a:ext cx="7811590" cy="2638793"/>
          </a:xfrm>
          <a:prstGeom prst="rect">
            <a:avLst/>
          </a:prstGeom>
        </p:spPr>
      </p:pic>
    </p:spTree>
    <p:extLst>
      <p:ext uri="{BB962C8B-B14F-4D97-AF65-F5344CB8AC3E}">
        <p14:creationId xmlns:p14="http://schemas.microsoft.com/office/powerpoint/2010/main" val="42071038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29114"/>
            <a:ext cx="8229600" cy="1143000"/>
          </a:xfrm>
          <a:solidFill>
            <a:schemeClr val="bg1"/>
          </a:solidFill>
        </p:spPr>
        <p:txBody>
          <a:bodyPr/>
          <a:lstStyle/>
          <a:p>
            <a:r>
              <a:rPr lang="en-US" dirty="0" smtClean="0"/>
              <a:t>Packet Playback in </a:t>
            </a:r>
            <a:r>
              <a:rPr lang="en-US" dirty="0" err="1" smtClean="0"/>
              <a:t>Wireshark</a:t>
            </a:r>
            <a:endParaRPr lang="en-US" dirty="0"/>
          </a:p>
        </p:txBody>
      </p:sp>
    </p:spTree>
    <p:extLst>
      <p:ext uri="{BB962C8B-B14F-4D97-AF65-F5344CB8AC3E}">
        <p14:creationId xmlns:p14="http://schemas.microsoft.com/office/powerpoint/2010/main" val="7415991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So, how do we fix this?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The SIP RFC actually supports TLS!</a:t>
            </a:r>
          </a:p>
          <a:p>
            <a:pPr lvl="1"/>
            <a:r>
              <a:rPr lang="en-US" dirty="0" smtClean="0"/>
              <a:t>It’s not that complicated! At least not in theory.</a:t>
            </a:r>
          </a:p>
          <a:p>
            <a:pPr lvl="1"/>
            <a:r>
              <a:rPr lang="en-US" dirty="0" smtClean="0"/>
              <a:t>Sometimes called Secure SIP</a:t>
            </a:r>
          </a:p>
          <a:p>
            <a:pPr lvl="1"/>
            <a:r>
              <a:rPr lang="en-US" dirty="0" smtClean="0"/>
              <a:t>All signaling then rides over the encrypted channel</a:t>
            </a:r>
          </a:p>
          <a:p>
            <a:pPr lvl="1"/>
            <a:r>
              <a:rPr lang="en-US" dirty="0" smtClean="0"/>
              <a:t>Administrative overhead</a:t>
            </a:r>
          </a:p>
          <a:p>
            <a:r>
              <a:rPr lang="en-US" dirty="0" smtClean="0"/>
              <a:t>RTP/RTCP is more complicated</a:t>
            </a:r>
          </a:p>
          <a:p>
            <a:pPr lvl="1"/>
            <a:r>
              <a:rPr lang="en-US" dirty="0" smtClean="0"/>
              <a:t>There are lots of ways to secure the actual audio. We’ll discuss a few.</a:t>
            </a:r>
          </a:p>
        </p:txBody>
      </p:sp>
    </p:spTree>
    <p:extLst>
      <p:ext uri="{BB962C8B-B14F-4D97-AF65-F5344CB8AC3E}">
        <p14:creationId xmlns:p14="http://schemas.microsoft.com/office/powerpoint/2010/main" val="2595788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90662" y="314325"/>
            <a:ext cx="6162675" cy="6229350"/>
          </a:xfrm>
          <a:prstGeom prst="rect">
            <a:avLst/>
          </a:prstGeom>
        </p:spPr>
      </p:pic>
    </p:spTree>
    <p:extLst>
      <p:ext uri="{BB962C8B-B14F-4D97-AF65-F5344CB8AC3E}">
        <p14:creationId xmlns:p14="http://schemas.microsoft.com/office/powerpoint/2010/main" val="37349746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Securing Transport</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lstStyle/>
          <a:p>
            <a:r>
              <a:rPr lang="en-US" dirty="0" smtClean="0"/>
              <a:t>Let’s discuss some general challenges</a:t>
            </a:r>
          </a:p>
          <a:p>
            <a:r>
              <a:rPr lang="en-US" dirty="0" smtClean="0"/>
              <a:t>We need to somehow exchange a key for encrypting audio</a:t>
            </a:r>
          </a:p>
          <a:p>
            <a:pPr lvl="1"/>
            <a:r>
              <a:rPr lang="en-US" dirty="0" smtClean="0"/>
              <a:t>Exchange it in the signaling protocol</a:t>
            </a:r>
          </a:p>
          <a:p>
            <a:pPr lvl="2"/>
            <a:r>
              <a:rPr lang="en-US" dirty="0" smtClean="0"/>
              <a:t>But then we rely on signaling being secure, or supporting security extensions</a:t>
            </a:r>
          </a:p>
          <a:p>
            <a:pPr lvl="1"/>
            <a:r>
              <a:rPr lang="en-US" dirty="0" smtClean="0"/>
              <a:t>Exchange it in the transport protocol</a:t>
            </a:r>
          </a:p>
          <a:p>
            <a:pPr lvl="2"/>
            <a:r>
              <a:rPr lang="en-US" dirty="0" smtClean="0"/>
              <a:t>Then we don’t have to worry about signaling security</a:t>
            </a:r>
          </a:p>
        </p:txBody>
      </p:sp>
    </p:spTree>
    <p:extLst>
      <p:ext uri="{BB962C8B-B14F-4D97-AF65-F5344CB8AC3E}">
        <p14:creationId xmlns:p14="http://schemas.microsoft.com/office/powerpoint/2010/main" val="1806545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VoIP Protocols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lstStyle/>
          <a:p>
            <a:r>
              <a:rPr lang="en-US" dirty="0" smtClean="0"/>
              <a:t>Two types: signaling and transport</a:t>
            </a:r>
          </a:p>
          <a:p>
            <a:r>
              <a:rPr lang="en-US" dirty="0" smtClean="0"/>
              <a:t>Signaling – carries information about a phone call, status messages, etc.</a:t>
            </a:r>
          </a:p>
          <a:p>
            <a:pPr lvl="1"/>
            <a:r>
              <a:rPr lang="en-US" dirty="0" smtClean="0"/>
              <a:t>Dialing, ringing, DTMF, </a:t>
            </a:r>
            <a:r>
              <a:rPr lang="en-US" dirty="0" err="1" smtClean="0"/>
              <a:t>trunking</a:t>
            </a:r>
            <a:r>
              <a:rPr lang="en-US" dirty="0" smtClean="0"/>
              <a:t>, etc.</a:t>
            </a:r>
          </a:p>
          <a:p>
            <a:pPr lvl="1"/>
            <a:r>
              <a:rPr lang="en-US" dirty="0" smtClean="0"/>
              <a:t>SCCP (Skinny), SIP, H.323, IAX</a:t>
            </a:r>
          </a:p>
          <a:p>
            <a:r>
              <a:rPr lang="en-US" dirty="0" smtClean="0"/>
              <a:t>Transport – carries encoded audio or video</a:t>
            </a:r>
          </a:p>
          <a:p>
            <a:pPr lvl="1"/>
            <a:r>
              <a:rPr lang="en-US" dirty="0" smtClean="0"/>
              <a:t>RTP and sister RTCP</a:t>
            </a:r>
            <a:endParaRPr lang="en-US" dirty="0"/>
          </a:p>
        </p:txBody>
      </p:sp>
    </p:spTree>
    <p:extLst>
      <p:ext uri="{BB962C8B-B14F-4D97-AF65-F5344CB8AC3E}">
        <p14:creationId xmlns:p14="http://schemas.microsoft.com/office/powerpoint/2010/main" val="1105850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864" y="1133154"/>
            <a:ext cx="6068272" cy="4591691"/>
          </a:xfrm>
          <a:prstGeom prst="rect">
            <a:avLst/>
          </a:prstGeom>
        </p:spPr>
      </p:pic>
    </p:spTree>
    <p:extLst>
      <p:ext uri="{BB962C8B-B14F-4D97-AF65-F5344CB8AC3E}">
        <p14:creationId xmlns:p14="http://schemas.microsoft.com/office/powerpoint/2010/main" val="7525456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Method 1: SDES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Session Description Protocol (SDP) Security Descriptions</a:t>
            </a:r>
          </a:p>
          <a:p>
            <a:r>
              <a:rPr lang="en-US" dirty="0" smtClean="0"/>
              <a:t>An extension to SIP, specifically to SDP</a:t>
            </a:r>
          </a:p>
          <a:p>
            <a:r>
              <a:rPr lang="en-US" dirty="0" smtClean="0"/>
              <a:t>Key exchange is done within SIP</a:t>
            </a:r>
          </a:p>
          <a:p>
            <a:r>
              <a:rPr lang="en-US" dirty="0" smtClean="0"/>
              <a:t>But what if SIP isn’t secure</a:t>
            </a:r>
          </a:p>
          <a:p>
            <a:pPr lvl="1"/>
            <a:r>
              <a:rPr lang="en-US" dirty="0" smtClean="0"/>
              <a:t>That’s fine if you’re using a key exchange algorithm</a:t>
            </a:r>
          </a:p>
          <a:p>
            <a:pPr lvl="1"/>
            <a:r>
              <a:rPr lang="en-US" dirty="0" smtClean="0"/>
              <a:t>Not so fine if you’re shooting a master key over an unencrypted SIP channel</a:t>
            </a:r>
          </a:p>
        </p:txBody>
      </p:sp>
    </p:spTree>
    <p:extLst>
      <p:ext uri="{BB962C8B-B14F-4D97-AF65-F5344CB8AC3E}">
        <p14:creationId xmlns:p14="http://schemas.microsoft.com/office/powerpoint/2010/main" val="6935117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Method 1: SDES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If you can’t count on SIP being secure, then use some sort of key agreement protocol</a:t>
            </a:r>
          </a:p>
          <a:p>
            <a:pPr lvl="1"/>
            <a:r>
              <a:rPr lang="en-US" dirty="0" smtClean="0"/>
              <a:t>Multimedia Internet Keying (MIKEY) being the main one</a:t>
            </a:r>
          </a:p>
          <a:p>
            <a:pPr lvl="2"/>
            <a:r>
              <a:rPr lang="en-US" dirty="0" smtClean="0"/>
              <a:t>MIKEY also supports several key exchange methods</a:t>
            </a:r>
          </a:p>
          <a:p>
            <a:r>
              <a:rPr lang="en-US" dirty="0" smtClean="0"/>
              <a:t>Failure to use a proper key agreement protocol results in plaintext exchange of master key</a:t>
            </a:r>
          </a:p>
          <a:p>
            <a:pPr lvl="1"/>
            <a:r>
              <a:rPr lang="en-US" dirty="0" smtClean="0"/>
              <a:t>See next few slides</a:t>
            </a:r>
          </a:p>
          <a:p>
            <a:pPr lvl="1"/>
            <a:endParaRPr lang="en-US" dirty="0" smtClean="0"/>
          </a:p>
        </p:txBody>
      </p:sp>
    </p:spTree>
    <p:extLst>
      <p:ext uri="{BB962C8B-B14F-4D97-AF65-F5344CB8AC3E}">
        <p14:creationId xmlns:p14="http://schemas.microsoft.com/office/powerpoint/2010/main" val="35682044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351" y="1713469"/>
            <a:ext cx="8003040" cy="916200"/>
          </a:xfrm>
          <a:prstGeom prst="rect">
            <a:avLst/>
          </a:prstGeom>
        </p:spPr>
      </p:pic>
      <p:pic>
        <p:nvPicPr>
          <p:cNvPr id="5" name="Picture 4"/>
          <p:cNvPicPr>
            <a:picLocks noChangeAspect="1"/>
          </p:cNvPicPr>
          <p:nvPr/>
        </p:nvPicPr>
        <p:blipFill>
          <a:blip r:embed="rId3"/>
          <a:stretch>
            <a:fillRect/>
          </a:stretch>
        </p:blipFill>
        <p:spPr>
          <a:xfrm>
            <a:off x="552351" y="3182435"/>
            <a:ext cx="8021169" cy="1991003"/>
          </a:xfrm>
          <a:prstGeom prst="rect">
            <a:avLst/>
          </a:prstGeom>
        </p:spPr>
      </p:pic>
      <p:sp>
        <p:nvSpPr>
          <p:cNvPr id="6" name="Title 1"/>
          <p:cNvSpPr>
            <a:spLocks noGrp="1"/>
          </p:cNvSpPr>
          <p:nvPr>
            <p:ph type="title"/>
          </p:nvPr>
        </p:nvSpPr>
        <p:spPr>
          <a:xfrm>
            <a:off x="0" y="274638"/>
            <a:ext cx="9144000" cy="1143000"/>
          </a:xfrm>
          <a:solidFill>
            <a:schemeClr val="bg1"/>
          </a:solidFill>
        </p:spPr>
        <p:txBody>
          <a:bodyPr>
            <a:normAutofit/>
          </a:bodyPr>
          <a:lstStyle/>
          <a:p>
            <a:r>
              <a:rPr lang="en-US" dirty="0" smtClean="0"/>
              <a:t>The encrypted RTP just results in static</a:t>
            </a:r>
            <a:endParaRPr lang="en-US" dirty="0"/>
          </a:p>
        </p:txBody>
      </p:sp>
    </p:spTree>
    <p:extLst>
      <p:ext uri="{BB962C8B-B14F-4D97-AF65-F5344CB8AC3E}">
        <p14:creationId xmlns:p14="http://schemas.microsoft.com/office/powerpoint/2010/main" val="12677742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7073" y="518706"/>
            <a:ext cx="8449854" cy="5820587"/>
          </a:xfrm>
          <a:prstGeom prst="rect">
            <a:avLst/>
          </a:prstGeom>
        </p:spPr>
      </p:pic>
    </p:spTree>
    <p:extLst>
      <p:ext uri="{BB962C8B-B14F-4D97-AF65-F5344CB8AC3E}">
        <p14:creationId xmlns:p14="http://schemas.microsoft.com/office/powerpoint/2010/main" val="26115389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2889" y="2519235"/>
            <a:ext cx="7678222" cy="1819529"/>
          </a:xfrm>
          <a:prstGeom prst="rect">
            <a:avLst/>
          </a:prstGeom>
        </p:spPr>
      </p:pic>
      <p:sp>
        <p:nvSpPr>
          <p:cNvPr id="5" name="Title 1"/>
          <p:cNvSpPr>
            <a:spLocks noGrp="1"/>
          </p:cNvSpPr>
          <p:nvPr>
            <p:ph type="title"/>
          </p:nvPr>
        </p:nvSpPr>
        <p:spPr>
          <a:xfrm>
            <a:off x="0" y="274638"/>
            <a:ext cx="9144000" cy="1143000"/>
          </a:xfrm>
          <a:solidFill>
            <a:schemeClr val="bg1"/>
          </a:solidFill>
        </p:spPr>
        <p:txBody>
          <a:bodyPr>
            <a:normAutofit fontScale="90000"/>
          </a:bodyPr>
          <a:lstStyle/>
          <a:p>
            <a:r>
              <a:rPr lang="en-US" dirty="0" smtClean="0"/>
              <a:t>But once we have the master key, the RTP can be decrypted and replayed</a:t>
            </a:r>
            <a:endParaRPr lang="en-US" dirty="0"/>
          </a:p>
        </p:txBody>
      </p:sp>
    </p:spTree>
    <p:extLst>
      <p:ext uri="{BB962C8B-B14F-4D97-AF65-F5344CB8AC3E}">
        <p14:creationId xmlns:p14="http://schemas.microsoft.com/office/powerpoint/2010/main" val="8481397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From RFC 4568 (SDES)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fontScale="92500" lnSpcReduction="20000"/>
          </a:bodyPr>
          <a:lstStyle/>
          <a:p>
            <a:pPr marL="0" indent="0">
              <a:buNone/>
            </a:pPr>
            <a:r>
              <a:rPr lang="en-US" dirty="0" smtClean="0"/>
              <a:t>It </a:t>
            </a:r>
            <a:r>
              <a:rPr lang="en-US" dirty="0"/>
              <a:t>would be self-defeating not to secure cryptographic keys and </a:t>
            </a:r>
            <a:r>
              <a:rPr lang="en-US" dirty="0" smtClean="0"/>
              <a:t>other parameters </a:t>
            </a:r>
            <a:r>
              <a:rPr lang="en-US" dirty="0"/>
              <a:t>at least as well as the data are secured.  Data </a:t>
            </a:r>
            <a:r>
              <a:rPr lang="en-US" dirty="0" smtClean="0"/>
              <a:t>security protocols </a:t>
            </a:r>
            <a:r>
              <a:rPr lang="en-US" dirty="0"/>
              <a:t>such as SRTP rely upon a separate key management system </a:t>
            </a:r>
            <a:r>
              <a:rPr lang="en-US" dirty="0" smtClean="0"/>
              <a:t>to </a:t>
            </a:r>
            <a:r>
              <a:rPr lang="en-US" dirty="0"/>
              <a:t>securely establish encryption and/or authentication </a:t>
            </a:r>
            <a:r>
              <a:rPr lang="en-US" dirty="0" smtClean="0"/>
              <a:t>keys</a:t>
            </a:r>
          </a:p>
          <a:p>
            <a:pPr marL="0" indent="0">
              <a:buNone/>
            </a:pPr>
            <a:endParaRPr lang="en-US" dirty="0"/>
          </a:p>
          <a:p>
            <a:pPr marL="0" indent="0">
              <a:buNone/>
            </a:pPr>
            <a:r>
              <a:rPr lang="en-US" dirty="0" smtClean="0"/>
              <a:t>AKE </a:t>
            </a:r>
            <a:r>
              <a:rPr lang="en-US" dirty="0"/>
              <a:t>is needed because it is pointless to provide </a:t>
            </a:r>
            <a:r>
              <a:rPr lang="en-US" dirty="0" smtClean="0"/>
              <a:t>a key </a:t>
            </a:r>
            <a:r>
              <a:rPr lang="en-US" dirty="0"/>
              <a:t>over a medium where an attacker can snoop the key, alter </a:t>
            </a:r>
            <a:r>
              <a:rPr lang="en-US" dirty="0" smtClean="0"/>
              <a:t>the definition </a:t>
            </a:r>
            <a:r>
              <a:rPr lang="en-US" dirty="0"/>
              <a:t>of the key to render it useless, or change the </a:t>
            </a:r>
            <a:r>
              <a:rPr lang="en-US" dirty="0" smtClean="0"/>
              <a:t>parameters of </a:t>
            </a:r>
            <a:r>
              <a:rPr lang="en-US" dirty="0"/>
              <a:t>the security session to gain unauthorized access to </a:t>
            </a:r>
            <a:r>
              <a:rPr lang="en-US" dirty="0" smtClean="0"/>
              <a:t>session-related </a:t>
            </a:r>
            <a:r>
              <a:rPr lang="en-US" dirty="0"/>
              <a:t>information</a:t>
            </a:r>
            <a:r>
              <a:rPr lang="en-US" dirty="0" smtClean="0"/>
              <a:t>.</a:t>
            </a:r>
          </a:p>
        </p:txBody>
      </p:sp>
    </p:spTree>
    <p:extLst>
      <p:ext uri="{BB962C8B-B14F-4D97-AF65-F5344CB8AC3E}">
        <p14:creationId xmlns:p14="http://schemas.microsoft.com/office/powerpoint/2010/main" val="12397597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Method 2: DTLS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Allows for TLS over UDP</a:t>
            </a:r>
          </a:p>
          <a:p>
            <a:pPr lvl="1"/>
            <a:r>
              <a:rPr lang="en-US" dirty="0" smtClean="0"/>
              <a:t>Lost/reordered/fragmented packets cause problems for TLS</a:t>
            </a:r>
          </a:p>
          <a:p>
            <a:r>
              <a:rPr lang="en-US" dirty="0" smtClean="0"/>
              <a:t>Only small modifications made to TLS</a:t>
            </a:r>
          </a:p>
          <a:p>
            <a:pPr lvl="1"/>
            <a:r>
              <a:rPr lang="en-US" dirty="0" smtClean="0"/>
              <a:t>Retransmission timer</a:t>
            </a:r>
          </a:p>
          <a:p>
            <a:pPr lvl="1"/>
            <a:r>
              <a:rPr lang="en-US" dirty="0" smtClean="0"/>
              <a:t>Explicit state and sequence numbers added to records, allowing for re-ordering</a:t>
            </a:r>
          </a:p>
          <a:p>
            <a:pPr lvl="1"/>
            <a:r>
              <a:rPr lang="en-US" dirty="0" smtClean="0"/>
              <a:t>RFC 4347 does more justice to this</a:t>
            </a:r>
          </a:p>
          <a:p>
            <a:r>
              <a:rPr lang="en-US" dirty="0" smtClean="0"/>
              <a:t>Emerging with </a:t>
            </a:r>
            <a:r>
              <a:rPr lang="en-US" dirty="0" err="1" smtClean="0"/>
              <a:t>WebRTC</a:t>
            </a:r>
            <a:endParaRPr lang="en-US" dirty="0" smtClean="0"/>
          </a:p>
          <a:p>
            <a:endParaRPr lang="en-US" dirty="0" smtClean="0"/>
          </a:p>
        </p:txBody>
      </p:sp>
    </p:spTree>
    <p:extLst>
      <p:ext uri="{BB962C8B-B14F-4D97-AF65-F5344CB8AC3E}">
        <p14:creationId xmlns:p14="http://schemas.microsoft.com/office/powerpoint/2010/main" val="27668171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Method 3: ZRTP</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In-band security setup (RTP), doesn’t rely on signaling protocol</a:t>
            </a:r>
          </a:p>
          <a:p>
            <a:r>
              <a:rPr lang="en-US" dirty="0" smtClean="0"/>
              <a:t>Ephemeral </a:t>
            </a:r>
            <a:r>
              <a:rPr lang="en-US" dirty="0" err="1" smtClean="0"/>
              <a:t>Diffie</a:t>
            </a:r>
            <a:r>
              <a:rPr lang="en-US" dirty="0" smtClean="0"/>
              <a:t>-Hellman</a:t>
            </a:r>
          </a:p>
          <a:p>
            <a:pPr lvl="1"/>
            <a:r>
              <a:rPr lang="en-US" dirty="0" smtClean="0"/>
              <a:t>Establishes master keys that are used to derive session keys</a:t>
            </a:r>
          </a:p>
          <a:p>
            <a:r>
              <a:rPr lang="en-US" dirty="0" smtClean="0"/>
              <a:t>But isn’t </a:t>
            </a:r>
            <a:r>
              <a:rPr lang="en-US" dirty="0" err="1" smtClean="0"/>
              <a:t>Diffie</a:t>
            </a:r>
            <a:r>
              <a:rPr lang="en-US" dirty="0" smtClean="0"/>
              <a:t>-Hellman vulnerable to </a:t>
            </a:r>
            <a:r>
              <a:rPr lang="en-US" dirty="0" err="1" smtClean="0"/>
              <a:t>MiTM</a:t>
            </a:r>
            <a:r>
              <a:rPr lang="en-US" dirty="0" smtClean="0"/>
              <a:t>?</a:t>
            </a:r>
          </a:p>
          <a:p>
            <a:pPr lvl="1"/>
            <a:r>
              <a:rPr lang="en-US" dirty="0" smtClean="0"/>
              <a:t>Yes.</a:t>
            </a:r>
          </a:p>
          <a:p>
            <a:pPr lvl="1"/>
            <a:r>
              <a:rPr lang="en-US" dirty="0" smtClean="0"/>
              <a:t>Use a Short Authentication String (SAS)</a:t>
            </a:r>
          </a:p>
        </p:txBody>
      </p:sp>
    </p:spTree>
    <p:extLst>
      <p:ext uri="{BB962C8B-B14F-4D97-AF65-F5344CB8AC3E}">
        <p14:creationId xmlns:p14="http://schemas.microsoft.com/office/powerpoint/2010/main" val="37361435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ZRTP Continued</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lnSpcReduction="10000"/>
          </a:bodyPr>
          <a:lstStyle/>
          <a:p>
            <a:r>
              <a:rPr lang="en-US" dirty="0" smtClean="0"/>
              <a:t>Short Authentication String</a:t>
            </a:r>
          </a:p>
          <a:p>
            <a:pPr lvl="1"/>
            <a:r>
              <a:rPr lang="en-US" dirty="0" smtClean="0"/>
              <a:t>Based on DH values such that two different DH handshakes would result in differing values.</a:t>
            </a:r>
          </a:p>
          <a:p>
            <a:pPr lvl="1"/>
            <a:r>
              <a:rPr lang="en-US" dirty="0" smtClean="0"/>
              <a:t>I haven’t had time to really read the RFC, so sorry that I don’t have any math specifics.</a:t>
            </a:r>
          </a:p>
          <a:p>
            <a:pPr lvl="1"/>
            <a:r>
              <a:rPr lang="en-US" dirty="0" smtClean="0"/>
              <a:t>Users </a:t>
            </a:r>
            <a:r>
              <a:rPr lang="en-US" b="1" u="sng" dirty="0" smtClean="0"/>
              <a:t>verbally</a:t>
            </a:r>
            <a:r>
              <a:rPr lang="en-US" dirty="0" smtClean="0"/>
              <a:t> compare the string values.</a:t>
            </a:r>
          </a:p>
          <a:p>
            <a:pPr lvl="2"/>
            <a:r>
              <a:rPr lang="en-US" dirty="0" smtClean="0"/>
              <a:t>If different, then suspect </a:t>
            </a:r>
            <a:r>
              <a:rPr lang="en-US" dirty="0" err="1" smtClean="0"/>
              <a:t>MiTM</a:t>
            </a:r>
            <a:endParaRPr lang="en-US" dirty="0" smtClean="0"/>
          </a:p>
          <a:p>
            <a:r>
              <a:rPr lang="en-US" dirty="0" smtClean="0"/>
              <a:t>ZRTP also uses a cached “Retained Secret” based on initial keying material from first call</a:t>
            </a:r>
          </a:p>
          <a:p>
            <a:pPr lvl="1"/>
            <a:r>
              <a:rPr lang="en-US" dirty="0" smtClean="0"/>
              <a:t>Limits attack window to first handshake of first call</a:t>
            </a:r>
          </a:p>
        </p:txBody>
      </p:sp>
    </p:spTree>
    <p:extLst>
      <p:ext uri="{BB962C8B-B14F-4D97-AF65-F5344CB8AC3E}">
        <p14:creationId xmlns:p14="http://schemas.microsoft.com/office/powerpoint/2010/main" val="36286375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Signaling - SCCP</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Skinny Client Control Protocol</a:t>
            </a:r>
          </a:p>
          <a:p>
            <a:r>
              <a:rPr lang="en-US" dirty="0" smtClean="0"/>
              <a:t>Cisco proprietary</a:t>
            </a:r>
          </a:p>
          <a:p>
            <a:r>
              <a:rPr lang="en-US" dirty="0" smtClean="0"/>
              <a:t>Call Manager, Call Manager Express</a:t>
            </a:r>
          </a:p>
          <a:p>
            <a:pPr lvl="1"/>
            <a:r>
              <a:rPr lang="en-US" dirty="0" smtClean="0"/>
              <a:t>Technically, Cisco Unified Communications Manager because, you know, buzzwords</a:t>
            </a:r>
          </a:p>
          <a:p>
            <a:r>
              <a:rPr lang="en-US" dirty="0" smtClean="0"/>
              <a:t>Dissector for </a:t>
            </a:r>
            <a:r>
              <a:rPr lang="en-US" dirty="0" err="1" smtClean="0"/>
              <a:t>Wireshark</a:t>
            </a:r>
            <a:r>
              <a:rPr lang="en-US" dirty="0" smtClean="0"/>
              <a:t> works fairly well, but I have heard that Cisco is not releasing dissectors for future versions</a:t>
            </a:r>
          </a:p>
          <a:p>
            <a:r>
              <a:rPr lang="en-US" dirty="0" smtClean="0"/>
              <a:t>Nice, clear packet format</a:t>
            </a:r>
          </a:p>
          <a:p>
            <a:pPr lvl="1"/>
            <a:endParaRPr lang="en-US" dirty="0" smtClean="0"/>
          </a:p>
          <a:p>
            <a:pPr lvl="1"/>
            <a:endParaRPr lang="en-US" dirty="0"/>
          </a:p>
        </p:txBody>
      </p:sp>
    </p:spTree>
    <p:extLst>
      <p:ext uri="{BB962C8B-B14F-4D97-AF65-F5344CB8AC3E}">
        <p14:creationId xmlns:p14="http://schemas.microsoft.com/office/powerpoint/2010/main" val="16030425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7496" y="1137918"/>
            <a:ext cx="5249008" cy="4582164"/>
          </a:xfrm>
          <a:prstGeom prst="rect">
            <a:avLst/>
          </a:prstGeom>
        </p:spPr>
      </p:pic>
    </p:spTree>
    <p:extLst>
      <p:ext uri="{BB962C8B-B14F-4D97-AF65-F5344CB8AC3E}">
        <p14:creationId xmlns:p14="http://schemas.microsoft.com/office/powerpoint/2010/main" val="31379079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ZRTP Handshake</a:t>
            </a:r>
            <a:endParaRPr lang="en-US" dirty="0"/>
          </a:p>
        </p:txBody>
      </p:sp>
      <p:pic>
        <p:nvPicPr>
          <p:cNvPr id="4" name="Picture 3"/>
          <p:cNvPicPr>
            <a:picLocks noChangeAspect="1"/>
          </p:cNvPicPr>
          <p:nvPr/>
        </p:nvPicPr>
        <p:blipFill>
          <a:blip r:embed="rId2"/>
          <a:stretch>
            <a:fillRect/>
          </a:stretch>
        </p:blipFill>
        <p:spPr>
          <a:xfrm>
            <a:off x="489968" y="2543971"/>
            <a:ext cx="8164064" cy="2257740"/>
          </a:xfrm>
          <a:prstGeom prst="rect">
            <a:avLst/>
          </a:prstGeom>
        </p:spPr>
      </p:pic>
    </p:spTree>
    <p:extLst>
      <p:ext uri="{BB962C8B-B14F-4D97-AF65-F5344CB8AC3E}">
        <p14:creationId xmlns:p14="http://schemas.microsoft.com/office/powerpoint/2010/main" val="24960172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Result – SRTP and Static</a:t>
            </a:r>
            <a:endParaRPr lang="en-US" dirty="0"/>
          </a:p>
        </p:txBody>
      </p:sp>
      <p:pic>
        <p:nvPicPr>
          <p:cNvPr id="4" name="Picture 3"/>
          <p:cNvPicPr>
            <a:picLocks noChangeAspect="1"/>
          </p:cNvPicPr>
          <p:nvPr/>
        </p:nvPicPr>
        <p:blipFill>
          <a:blip r:embed="rId2"/>
          <a:stretch>
            <a:fillRect/>
          </a:stretch>
        </p:blipFill>
        <p:spPr>
          <a:xfrm>
            <a:off x="522736" y="1748681"/>
            <a:ext cx="8164064" cy="1217806"/>
          </a:xfrm>
          <a:prstGeom prst="rect">
            <a:avLst/>
          </a:prstGeom>
        </p:spPr>
      </p:pic>
      <p:pic>
        <p:nvPicPr>
          <p:cNvPr id="5" name="Picture 4"/>
          <p:cNvPicPr>
            <a:picLocks noChangeAspect="1"/>
          </p:cNvPicPr>
          <p:nvPr/>
        </p:nvPicPr>
        <p:blipFill>
          <a:blip r:embed="rId3"/>
          <a:stretch>
            <a:fillRect/>
          </a:stretch>
        </p:blipFill>
        <p:spPr>
          <a:xfrm>
            <a:off x="765657" y="3292806"/>
            <a:ext cx="7678222" cy="1752845"/>
          </a:xfrm>
          <a:prstGeom prst="rect">
            <a:avLst/>
          </a:prstGeom>
        </p:spPr>
      </p:pic>
    </p:spTree>
    <p:extLst>
      <p:ext uri="{BB962C8B-B14F-4D97-AF65-F5344CB8AC3E}">
        <p14:creationId xmlns:p14="http://schemas.microsoft.com/office/powerpoint/2010/main" val="26166527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So we have all these solutions</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Therefore, phone calls must be secure! Right?</a:t>
            </a:r>
          </a:p>
          <a:p>
            <a:pPr lvl="1"/>
            <a:r>
              <a:rPr lang="en-US" dirty="0" smtClean="0"/>
              <a:t>Nah.</a:t>
            </a:r>
          </a:p>
          <a:p>
            <a:r>
              <a:rPr lang="en-US" dirty="0"/>
              <a:t>I</a:t>
            </a:r>
            <a:r>
              <a:rPr lang="en-US" dirty="0" smtClean="0"/>
              <a:t>mplementations can be abysmal</a:t>
            </a:r>
          </a:p>
          <a:p>
            <a:r>
              <a:rPr lang="en-US" dirty="0" smtClean="0"/>
              <a:t>Significant administrative overhead</a:t>
            </a:r>
          </a:p>
          <a:p>
            <a:pPr lvl="1"/>
            <a:r>
              <a:rPr lang="en-US" dirty="0" smtClean="0"/>
              <a:t>We just talked about protocols. Don’t get me started about PBX and endpoint configuration</a:t>
            </a:r>
          </a:p>
          <a:p>
            <a:pPr lvl="1"/>
            <a:r>
              <a:rPr lang="en-US" dirty="0" smtClean="0"/>
              <a:t>Although totally integrated vendor solutions tend to be OK.</a:t>
            </a:r>
          </a:p>
          <a:p>
            <a:r>
              <a:rPr lang="en-US" dirty="0" smtClean="0"/>
              <a:t>The ideas and protocols are there, but the implementation can be shoddy</a:t>
            </a:r>
          </a:p>
        </p:txBody>
      </p:sp>
    </p:spTree>
    <p:extLst>
      <p:ext uri="{BB962C8B-B14F-4D97-AF65-F5344CB8AC3E}">
        <p14:creationId xmlns:p14="http://schemas.microsoft.com/office/powerpoint/2010/main" val="2837163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Conclusions and </a:t>
            </a:r>
            <a:r>
              <a:rPr lang="en-US" dirty="0" err="1" smtClean="0"/>
              <a:t>Takeway</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lstStyle/>
          <a:p>
            <a:r>
              <a:rPr lang="en-US" dirty="0" smtClean="0"/>
              <a:t>Two protocols: signaling and transport</a:t>
            </a:r>
          </a:p>
          <a:p>
            <a:r>
              <a:rPr lang="en-US" dirty="0" smtClean="0"/>
              <a:t>Signaling security is “easy” with SIP</a:t>
            </a:r>
          </a:p>
          <a:p>
            <a:pPr lvl="1"/>
            <a:r>
              <a:rPr lang="en-US" dirty="0" smtClean="0"/>
              <a:t>Just use TLS</a:t>
            </a:r>
          </a:p>
          <a:p>
            <a:r>
              <a:rPr lang="en-US" dirty="0" smtClean="0"/>
              <a:t>Transport security provides an array of options</a:t>
            </a:r>
          </a:p>
          <a:p>
            <a:pPr lvl="1"/>
            <a:r>
              <a:rPr lang="en-US" dirty="0" smtClean="0"/>
              <a:t>I’m a fan of ZRTP</a:t>
            </a:r>
          </a:p>
          <a:p>
            <a:r>
              <a:rPr lang="en-US" dirty="0" smtClean="0"/>
              <a:t>Great area for research</a:t>
            </a:r>
          </a:p>
          <a:p>
            <a:pPr lvl="1"/>
            <a:r>
              <a:rPr lang="en-US" dirty="0" smtClean="0"/>
              <a:t>Both protocol and implementation</a:t>
            </a:r>
          </a:p>
          <a:p>
            <a:pPr lvl="2"/>
            <a:r>
              <a:rPr lang="en-US" dirty="0" smtClean="0"/>
              <a:t>Especially implementation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301340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References and Resources</a:t>
            </a:r>
            <a:endParaRPr lang="en-US" dirty="0"/>
          </a:p>
        </p:txBody>
      </p:sp>
      <p:sp>
        <p:nvSpPr>
          <p:cNvPr id="3" name="Content Placeholder 2"/>
          <p:cNvSpPr>
            <a:spLocks noGrp="1"/>
          </p:cNvSpPr>
          <p:nvPr>
            <p:ph idx="1"/>
          </p:nvPr>
        </p:nvSpPr>
        <p:spPr>
          <a:xfrm>
            <a:off x="457200" y="1600200"/>
            <a:ext cx="8229600" cy="1760653"/>
          </a:xfrm>
          <a:solidFill>
            <a:schemeClr val="bg1"/>
          </a:solidFill>
        </p:spPr>
        <p:txBody>
          <a:bodyPr>
            <a:normAutofit fontScale="85000" lnSpcReduction="20000"/>
          </a:bodyPr>
          <a:lstStyle/>
          <a:p>
            <a:pPr marL="0" indent="0" algn="ctr">
              <a:buNone/>
            </a:pPr>
            <a:r>
              <a:rPr lang="en-US" dirty="0" smtClean="0"/>
              <a:t>RFCs</a:t>
            </a:r>
          </a:p>
          <a:p>
            <a:pPr marL="0" indent="0">
              <a:buNone/>
            </a:pPr>
            <a:r>
              <a:rPr lang="en-US" dirty="0"/>
              <a:t>	</a:t>
            </a:r>
            <a:r>
              <a:rPr lang="en-US" dirty="0" smtClean="0"/>
              <a:t>SIP – 3261							RTP – 3550</a:t>
            </a:r>
          </a:p>
          <a:p>
            <a:pPr marL="0" indent="0">
              <a:buNone/>
            </a:pPr>
            <a:r>
              <a:rPr lang="en-US" dirty="0"/>
              <a:t>	</a:t>
            </a:r>
            <a:r>
              <a:rPr lang="en-US" dirty="0" smtClean="0"/>
              <a:t>SDES – 4568							ZRTP – 6189</a:t>
            </a:r>
          </a:p>
          <a:p>
            <a:pPr marL="0" indent="0">
              <a:buNone/>
            </a:pPr>
            <a:r>
              <a:rPr lang="en-US" dirty="0"/>
              <a:t>	</a:t>
            </a:r>
            <a:r>
              <a:rPr lang="en-US" dirty="0" smtClean="0"/>
              <a:t>DTLS - 4347</a:t>
            </a:r>
          </a:p>
          <a:p>
            <a:pPr marL="0" indent="0">
              <a:buNone/>
            </a:pPr>
            <a:endParaRPr lang="en-US" dirty="0" smtClean="0"/>
          </a:p>
        </p:txBody>
      </p:sp>
      <p:sp>
        <p:nvSpPr>
          <p:cNvPr id="4" name="Content Placeholder 2"/>
          <p:cNvSpPr txBox="1">
            <a:spLocks/>
          </p:cNvSpPr>
          <p:nvPr/>
        </p:nvSpPr>
        <p:spPr>
          <a:xfrm>
            <a:off x="457200" y="3501958"/>
            <a:ext cx="8229600" cy="335604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Additional Resources</a:t>
            </a:r>
          </a:p>
          <a:p>
            <a:pPr marL="0" indent="0">
              <a:buFont typeface="Arial"/>
              <a:buNone/>
            </a:pPr>
            <a:endParaRPr lang="en-US" sz="2600" dirty="0" smtClean="0"/>
          </a:p>
          <a:p>
            <a:pPr marL="0" indent="0">
              <a:buNone/>
            </a:pPr>
            <a:r>
              <a:rPr lang="en-US" sz="1700" dirty="0">
                <a:hlinkClick r:id="rId3"/>
              </a:rPr>
              <a:t>http://www.zrtp.org/zrtp-</a:t>
            </a:r>
            <a:r>
              <a:rPr lang="en-US" sz="1700" dirty="0" smtClean="0">
                <a:hlinkClick r:id="rId3"/>
              </a:rPr>
              <a:t>protocol</a:t>
            </a:r>
            <a:endParaRPr lang="en-US" sz="1700" dirty="0" smtClean="0"/>
          </a:p>
          <a:p>
            <a:pPr marL="0" indent="0">
              <a:buNone/>
            </a:pPr>
            <a:r>
              <a:rPr lang="en-US" sz="1700" dirty="0">
                <a:hlinkClick r:id="rId4"/>
              </a:rPr>
              <a:t>http://wiki.freeswitch.org/wiki/</a:t>
            </a:r>
            <a:r>
              <a:rPr lang="en-US" sz="1700" dirty="0" smtClean="0">
                <a:hlinkClick r:id="rId4"/>
              </a:rPr>
              <a:t>SIP_TLS</a:t>
            </a:r>
            <a:endParaRPr lang="en-US" sz="1700" dirty="0" smtClean="0"/>
          </a:p>
          <a:p>
            <a:pPr marL="0" indent="0">
              <a:buNone/>
            </a:pPr>
            <a:r>
              <a:rPr lang="en-US" sz="1700" dirty="0">
                <a:hlinkClick r:id="rId5"/>
              </a:rPr>
              <a:t>https://www.isecpartners.com/media/12973/isec-garbutt-lackey-point-click-rtp-inject%20-bh07.</a:t>
            </a:r>
            <a:r>
              <a:rPr lang="en-US" sz="1700" dirty="0" smtClean="0">
                <a:hlinkClick r:id="rId5"/>
              </a:rPr>
              <a:t>pdf</a:t>
            </a:r>
            <a:endParaRPr lang="en-US" sz="1700" dirty="0" smtClean="0"/>
          </a:p>
          <a:p>
            <a:pPr marL="0" indent="0">
              <a:buNone/>
            </a:pPr>
            <a:endParaRPr lang="en-US" dirty="0" smtClean="0"/>
          </a:p>
          <a:p>
            <a:pPr marL="0" indent="0">
              <a:buNone/>
            </a:pPr>
            <a:endParaRPr lang="en-US" dirty="0" smtClean="0"/>
          </a:p>
          <a:p>
            <a:pPr marL="0" indent="0">
              <a:buFont typeface="Arial"/>
              <a:buNone/>
            </a:pPr>
            <a:endParaRPr lang="en-US" dirty="0" smtClean="0"/>
          </a:p>
        </p:txBody>
      </p:sp>
    </p:spTree>
    <p:extLst>
      <p:ext uri="{BB962C8B-B14F-4D97-AF65-F5344CB8AC3E}">
        <p14:creationId xmlns:p14="http://schemas.microsoft.com/office/powerpoint/2010/main" val="16744399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3910"/>
            <a:ext cx="6858000" cy="916053"/>
          </a:xfrm>
          <a:solidFill>
            <a:schemeClr val="bg1"/>
          </a:solidFill>
        </p:spPr>
        <p:txBody>
          <a:bodyPr/>
          <a:lstStyle/>
          <a:p>
            <a:r>
              <a:rPr lang="en-US" dirty="0" smtClean="0"/>
              <a:t>Questions?</a:t>
            </a:r>
            <a:endParaRPr lang="en-US" dirty="0"/>
          </a:p>
        </p:txBody>
      </p:sp>
    </p:spTree>
    <p:extLst>
      <p:ext uri="{BB962C8B-B14F-4D97-AF65-F5344CB8AC3E}">
        <p14:creationId xmlns:p14="http://schemas.microsoft.com/office/powerpoint/2010/main" val="3777307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Signaling - SIP</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lstStyle/>
          <a:p>
            <a:r>
              <a:rPr lang="en-US" dirty="0" smtClean="0"/>
              <a:t>Session Initiation Protocol</a:t>
            </a:r>
          </a:p>
          <a:p>
            <a:r>
              <a:rPr lang="en-US" dirty="0" smtClean="0"/>
              <a:t>Rapidly gaining popularity</a:t>
            </a:r>
          </a:p>
          <a:p>
            <a:r>
              <a:rPr lang="en-US" dirty="0" smtClean="0"/>
              <a:t>Can do a lot of things – signaling for audio, video, conferencing, multicast, etc.</a:t>
            </a:r>
          </a:p>
          <a:p>
            <a:r>
              <a:rPr lang="en-US" dirty="0" smtClean="0"/>
              <a:t>Signaling with a call server (proxy) or directly between endpoints</a:t>
            </a:r>
          </a:p>
          <a:p>
            <a:r>
              <a:rPr lang="en-US" dirty="0" smtClean="0"/>
              <a:t>Clear messages formats, a lot like HTTP</a:t>
            </a:r>
          </a:p>
          <a:p>
            <a:pPr lvl="1"/>
            <a:endParaRPr lang="en-US" dirty="0"/>
          </a:p>
        </p:txBody>
      </p:sp>
    </p:spTree>
    <p:extLst>
      <p:ext uri="{BB962C8B-B14F-4D97-AF65-F5344CB8AC3E}">
        <p14:creationId xmlns:p14="http://schemas.microsoft.com/office/powerpoint/2010/main" val="3363747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bg1"/>
          </a:solidFill>
        </p:spPr>
        <p:txBody>
          <a:bodyPr/>
          <a:lstStyle/>
          <a:p>
            <a:r>
              <a:rPr lang="en-US" dirty="0" smtClean="0"/>
              <a:t>Signaling – H.323</a:t>
            </a:r>
            <a:endParaRPr lang="en-US" dirty="0"/>
          </a:p>
        </p:txBody>
      </p:sp>
      <p:sp>
        <p:nvSpPr>
          <p:cNvPr id="3" name="Content Placeholder 2"/>
          <p:cNvSpPr>
            <a:spLocks noGrp="1"/>
          </p:cNvSpPr>
          <p:nvPr>
            <p:ph idx="1"/>
          </p:nvPr>
        </p:nvSpPr>
        <p:spPr>
          <a:xfrm>
            <a:off x="457200" y="1600200"/>
            <a:ext cx="8229600" cy="5257800"/>
          </a:xfrm>
          <a:gradFill>
            <a:gsLst>
              <a:gs pos="88000">
                <a:schemeClr val="accent3">
                  <a:lumMod val="5000"/>
                  <a:lumOff val="95000"/>
                </a:schemeClr>
              </a:gs>
              <a:gs pos="100000">
                <a:schemeClr val="accent1">
                  <a:lumMod val="75000"/>
                </a:schemeClr>
              </a:gs>
            </a:gsLst>
            <a:lin ang="5400000" scaled="1"/>
          </a:gradFill>
        </p:spPr>
        <p:txBody>
          <a:bodyPr>
            <a:normAutofit/>
          </a:bodyPr>
          <a:lstStyle/>
          <a:p>
            <a:r>
              <a:rPr lang="en-US" dirty="0" smtClean="0"/>
              <a:t>ITU-T recommendation for unified communications</a:t>
            </a:r>
          </a:p>
          <a:p>
            <a:pPr lvl="1"/>
            <a:r>
              <a:rPr lang="en-US" dirty="0" smtClean="0"/>
              <a:t>Voice, video, conferencing, etc.</a:t>
            </a:r>
          </a:p>
          <a:p>
            <a:r>
              <a:rPr lang="en-US" dirty="0" smtClean="0"/>
              <a:t>Widely implemented</a:t>
            </a:r>
          </a:p>
          <a:p>
            <a:r>
              <a:rPr lang="en-US" dirty="0" smtClean="0"/>
              <a:t>Very feature-rich</a:t>
            </a:r>
            <a:endParaRPr lang="en-US" dirty="0"/>
          </a:p>
          <a:p>
            <a:pPr lvl="1"/>
            <a:r>
              <a:rPr lang="en-US" dirty="0" smtClean="0"/>
              <a:t>Including signaling, </a:t>
            </a:r>
            <a:r>
              <a:rPr lang="en-US" dirty="0" err="1" smtClean="0"/>
              <a:t>QoS</a:t>
            </a:r>
            <a:r>
              <a:rPr lang="en-US" dirty="0" smtClean="0"/>
              <a:t>, service discovery, etc.</a:t>
            </a:r>
          </a:p>
          <a:p>
            <a:r>
              <a:rPr lang="en-US" dirty="0" smtClean="0"/>
              <a:t>I find the packet format to be complex</a:t>
            </a:r>
          </a:p>
          <a:p>
            <a:pPr lvl="1"/>
            <a:endParaRPr lang="en-US" dirty="0"/>
          </a:p>
        </p:txBody>
      </p:sp>
    </p:spTree>
    <p:extLst>
      <p:ext uri="{BB962C8B-B14F-4D97-AF65-F5344CB8AC3E}">
        <p14:creationId xmlns:p14="http://schemas.microsoft.com/office/powerpoint/2010/main" val="29390338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864" y="1133154"/>
            <a:ext cx="6068272" cy="4591691"/>
          </a:xfrm>
          <a:prstGeom prst="rect">
            <a:avLst/>
          </a:prstGeom>
        </p:spPr>
      </p:pic>
    </p:spTree>
    <p:extLst>
      <p:ext uri="{BB962C8B-B14F-4D97-AF65-F5344CB8AC3E}">
        <p14:creationId xmlns:p14="http://schemas.microsoft.com/office/powerpoint/2010/main" val="38272627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bg1"/>
          </a:solidFill>
        </p:spPr>
        <p:txBody>
          <a:bodyPr/>
          <a:lstStyle/>
          <a:p>
            <a:r>
              <a:rPr lang="en-US" dirty="0" smtClean="0"/>
              <a:t>Some Subjective Opinions from the Author</a:t>
            </a:r>
            <a:endParaRPr lang="en-US" dirty="0"/>
          </a:p>
        </p:txBody>
      </p:sp>
    </p:spTree>
    <p:extLst>
      <p:ext uri="{BB962C8B-B14F-4D97-AF65-F5344CB8AC3E}">
        <p14:creationId xmlns:p14="http://schemas.microsoft.com/office/powerpoint/2010/main" val="36801553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2273" y="3271344"/>
            <a:ext cx="7772400" cy="1470025"/>
          </a:xfrm>
          <a:solidFill>
            <a:schemeClr val="bg1"/>
          </a:solidFill>
        </p:spPr>
        <p:txBody>
          <a:bodyPr>
            <a:normAutofit fontScale="90000"/>
          </a:bodyPr>
          <a:lstStyle/>
          <a:p>
            <a:r>
              <a:rPr lang="en-US" dirty="0" smtClean="0"/>
              <a:t/>
            </a:r>
            <a:br>
              <a:rPr lang="en-US" dirty="0" smtClean="0"/>
            </a:br>
            <a:r>
              <a:rPr lang="en-US" dirty="0" smtClean="0"/>
              <a:t>SCCP – Skinny Client Control Protocol </a:t>
            </a:r>
            <a:br>
              <a:rPr lang="en-US" dirty="0" smtClean="0"/>
            </a:br>
            <a:endParaRPr lang="en-US" dirty="0"/>
          </a:p>
        </p:txBody>
      </p:sp>
      <p:sp>
        <p:nvSpPr>
          <p:cNvPr id="5" name="Subtitle 4"/>
          <p:cNvSpPr>
            <a:spLocks noGrp="1"/>
          </p:cNvSpPr>
          <p:nvPr>
            <p:ph type="subTitle" idx="1"/>
          </p:nvPr>
        </p:nvSpPr>
        <p:spPr>
          <a:xfrm>
            <a:off x="0" y="5081774"/>
            <a:ext cx="9144000" cy="579990"/>
          </a:xfrm>
          <a:solidFill>
            <a:schemeClr val="bg1"/>
          </a:solidFill>
        </p:spPr>
        <p:txBody>
          <a:bodyPr/>
          <a:lstStyle/>
          <a:p>
            <a:r>
              <a:rPr lang="en-US" dirty="0" smtClean="0"/>
              <a:t>Nice, clean protocol. But proprietary</a:t>
            </a:r>
            <a:endParaRPr lang="en-US" dirty="0"/>
          </a:p>
        </p:txBody>
      </p:sp>
      <p:pic>
        <p:nvPicPr>
          <p:cNvPr id="2" name="Picture 1"/>
          <p:cNvPicPr>
            <a:picLocks noChangeAspect="1"/>
          </p:cNvPicPr>
          <p:nvPr/>
        </p:nvPicPr>
        <p:blipFill>
          <a:blip r:embed="rId3"/>
          <a:stretch>
            <a:fillRect/>
          </a:stretch>
        </p:blipFill>
        <p:spPr>
          <a:xfrm>
            <a:off x="3364439" y="513355"/>
            <a:ext cx="2336744" cy="2336744"/>
          </a:xfrm>
          <a:prstGeom prst="rect">
            <a:avLst/>
          </a:prstGeom>
        </p:spPr>
      </p:pic>
      <p:pic>
        <p:nvPicPr>
          <p:cNvPr id="3" name="Picture 2"/>
          <p:cNvPicPr>
            <a:picLocks noChangeAspect="1"/>
          </p:cNvPicPr>
          <p:nvPr/>
        </p:nvPicPr>
        <p:blipFill>
          <a:blip r:embed="rId4"/>
          <a:stretch>
            <a:fillRect/>
          </a:stretch>
        </p:blipFill>
        <p:spPr>
          <a:xfrm>
            <a:off x="2531264" y="547577"/>
            <a:ext cx="3854548" cy="2168183"/>
          </a:xfrm>
          <a:prstGeom prst="rect">
            <a:avLst/>
          </a:prstGeom>
        </p:spPr>
      </p:pic>
      <p:sp>
        <p:nvSpPr>
          <p:cNvPr id="7" name="Title 3"/>
          <p:cNvSpPr txBox="1">
            <a:spLocks/>
          </p:cNvSpPr>
          <p:nvPr/>
        </p:nvSpPr>
        <p:spPr>
          <a:xfrm>
            <a:off x="-1025434" y="2115086"/>
            <a:ext cx="7772400" cy="14700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9" name="Title 3"/>
          <p:cNvSpPr txBox="1">
            <a:spLocks/>
          </p:cNvSpPr>
          <p:nvPr/>
        </p:nvSpPr>
        <p:spPr>
          <a:xfrm>
            <a:off x="732273" y="2413550"/>
            <a:ext cx="7772400" cy="1470025"/>
          </a:xfrm>
          <a:prstGeom prst="rect">
            <a:avLst/>
          </a:prstGeom>
          <a:solidFill>
            <a:schemeClr val="bg1"/>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CCCP</a:t>
            </a:r>
            <a:endParaRPr lang="en-US" dirty="0"/>
          </a:p>
        </p:txBody>
      </p:sp>
    </p:spTree>
    <p:extLst>
      <p:ext uri="{BB962C8B-B14F-4D97-AF65-F5344CB8AC3E}">
        <p14:creationId xmlns:p14="http://schemas.microsoft.com/office/powerpoint/2010/main" val="3680155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3043</TotalTime>
  <Words>3439</Words>
  <Application>Microsoft Macintosh PowerPoint</Application>
  <PresentationFormat>On-screen Show (4:3)</PresentationFormat>
  <Paragraphs>295</Paragraphs>
  <Slides>46</Slides>
  <Notes>38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Intro to VoIP and VoIP Security</vt:lpstr>
      <vt:lpstr>A quick word on the PSTN</vt:lpstr>
      <vt:lpstr>VoIP Protocols</vt:lpstr>
      <vt:lpstr>Signaling - SCCP</vt:lpstr>
      <vt:lpstr>Signaling - SIP</vt:lpstr>
      <vt:lpstr>Signaling – H.323</vt:lpstr>
      <vt:lpstr>PowerPoint Presentation</vt:lpstr>
      <vt:lpstr>Some Subjective Opinions from the Author</vt:lpstr>
      <vt:lpstr> SCCP – Skinny Client Control Protocol  </vt:lpstr>
      <vt:lpstr>PowerPoint Presentation</vt:lpstr>
      <vt:lpstr>SIP – Session Initiation Protocol</vt:lpstr>
      <vt:lpstr>PowerPoint Presentation</vt:lpstr>
      <vt:lpstr>H.323</vt:lpstr>
      <vt:lpstr>PowerPoint Presentation</vt:lpstr>
      <vt:lpstr>Back to Security - Vulnerabilities</vt:lpstr>
      <vt:lpstr>Quick note about TFTP</vt:lpstr>
      <vt:lpstr>PowerPoint Presentation</vt:lpstr>
      <vt:lpstr>PowerPoint Presentation</vt:lpstr>
      <vt:lpstr>Signaling Vulnerabilities</vt:lpstr>
      <vt:lpstr>SIP Authentication</vt:lpstr>
      <vt:lpstr>PowerPoint Presentation</vt:lpstr>
      <vt:lpstr>SIP Encryption (or lack thereof)</vt:lpstr>
      <vt:lpstr>PowerPoint Presentation</vt:lpstr>
      <vt:lpstr>Transport Vulnerabilities</vt:lpstr>
      <vt:lpstr>PowerPoint Presentation</vt:lpstr>
      <vt:lpstr>Packet Playback in Wireshark</vt:lpstr>
      <vt:lpstr>So, how do we fix this?</vt:lpstr>
      <vt:lpstr>PowerPoint Presentation</vt:lpstr>
      <vt:lpstr>Securing Transport</vt:lpstr>
      <vt:lpstr>PowerPoint Presentation</vt:lpstr>
      <vt:lpstr>Method 1: SDES</vt:lpstr>
      <vt:lpstr>Method 1: SDES</vt:lpstr>
      <vt:lpstr>The encrypted RTP just results in static</vt:lpstr>
      <vt:lpstr>PowerPoint Presentation</vt:lpstr>
      <vt:lpstr>But once we have the master key, the RTP can be decrypted and replayed</vt:lpstr>
      <vt:lpstr>From RFC 4568 (SDES)</vt:lpstr>
      <vt:lpstr>Method 2: DTLS</vt:lpstr>
      <vt:lpstr>Method 3: ZRTP</vt:lpstr>
      <vt:lpstr>ZRTP Continued</vt:lpstr>
      <vt:lpstr>PowerPoint Presentation</vt:lpstr>
      <vt:lpstr>ZRTP Handshake</vt:lpstr>
      <vt:lpstr>Result – SRTP and Static</vt:lpstr>
      <vt:lpstr>So we have all these solutions</vt:lpstr>
      <vt:lpstr>Conclusions and Takeway</vt:lpstr>
      <vt:lpstr>References and Resources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over IP</dc:title>
  <dc:creator>Anthony Critelli</dc:creator>
  <cp:lastModifiedBy>Anthony Critelli</cp:lastModifiedBy>
  <cp:revision>110</cp:revision>
  <dcterms:created xsi:type="dcterms:W3CDTF">2014-03-05T18:44:21Z</dcterms:created>
  <dcterms:modified xsi:type="dcterms:W3CDTF">2014-05-09T17:57:40Z</dcterms:modified>
</cp:coreProperties>
</file>